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sldIdLst>
    <p:sldId id="256" r:id="rId2"/>
    <p:sldId id="267" r:id="rId3"/>
    <p:sldId id="268" r:id="rId4"/>
    <p:sldId id="270" r:id="rId5"/>
    <p:sldId id="271" r:id="rId6"/>
    <p:sldId id="272" r:id="rId7"/>
    <p:sldId id="273" r:id="rId8"/>
    <p:sldId id="257" r:id="rId9"/>
    <p:sldId id="262" r:id="rId10"/>
    <p:sldId id="261" r:id="rId11"/>
    <p:sldId id="263" r:id="rId12"/>
    <p:sldId id="264" r:id="rId13"/>
    <p:sldId id="265" r:id="rId14"/>
    <p:sldId id="266"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5" d="100"/>
          <a:sy n="85" d="100"/>
        </p:scale>
        <p:origin x="-103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376F671-63FD-664A-AF29-D77B845A680B}" type="datetimeFigureOut">
              <a:rPr lang="en-US" smtClean="0"/>
              <a:t>11/13/14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7E37D0-6013-3146-AC6C-B54C50346B7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76F671-63FD-664A-AF29-D77B845A680B}" type="datetimeFigureOut">
              <a:rPr lang="en-US" smtClean="0"/>
              <a:t>11/13/14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7E37D0-6013-3146-AC6C-B54C50346B7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E376F671-63FD-664A-AF29-D77B845A680B}" type="datetimeFigureOut">
              <a:rPr lang="en-US" smtClean="0"/>
              <a:t>11/13/14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7E37D0-6013-3146-AC6C-B54C50346B7F}"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76F671-63FD-664A-AF29-D77B845A680B}" type="datetimeFigureOut">
              <a:rPr lang="en-US" smtClean="0"/>
              <a:t>11/13/14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7E37D0-6013-3146-AC6C-B54C50346B7F}"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76F671-63FD-664A-AF29-D77B845A680B}" type="datetimeFigureOut">
              <a:rPr lang="en-US" smtClean="0"/>
              <a:t>11/13/14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7E37D0-6013-3146-AC6C-B54C50346B7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376F671-63FD-664A-AF29-D77B845A680B}" type="datetimeFigureOut">
              <a:rPr lang="en-US" smtClean="0"/>
              <a:t>11/13/14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7E37D0-6013-3146-AC6C-B54C50346B7F}"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376F671-63FD-664A-AF29-D77B845A680B}" type="datetimeFigureOut">
              <a:rPr lang="en-US" smtClean="0"/>
              <a:t>11/13/14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7E37D0-6013-3146-AC6C-B54C50346B7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76F671-63FD-664A-AF29-D77B845A680B}" type="datetimeFigureOut">
              <a:rPr lang="en-US" smtClean="0"/>
              <a:t>11/13/14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7E37D0-6013-3146-AC6C-B54C50346B7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E376F671-63FD-664A-AF29-D77B845A680B}" type="datetimeFigureOut">
              <a:rPr lang="en-US" smtClean="0"/>
              <a:t>11/13/14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7E37D0-6013-3146-AC6C-B54C50346B7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E376F671-63FD-664A-AF29-D77B845A680B}" type="datetimeFigureOut">
              <a:rPr lang="en-US" smtClean="0"/>
              <a:t>11/13/14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7E37D0-6013-3146-AC6C-B54C50346B7F}"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76F671-63FD-664A-AF29-D77B845A680B}" type="datetimeFigureOut">
              <a:rPr lang="en-US" smtClean="0"/>
              <a:t>11/13/14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7E37D0-6013-3146-AC6C-B54C50346B7F}"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E376F671-63FD-664A-AF29-D77B845A680B}" type="datetimeFigureOut">
              <a:rPr lang="en-US" smtClean="0"/>
              <a:t>11/13/14</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947E37D0-6013-3146-AC6C-B54C50346B7F}"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 Id="rId3" Type="http://schemas.openxmlformats.org/officeDocument/2006/relationships/image" Target="../media/image3.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95412"/>
            <a:ext cx="7772400" cy="1470025"/>
          </a:xfrm>
        </p:spPr>
        <p:txBody>
          <a:bodyPr>
            <a:normAutofit fontScale="90000"/>
          </a:bodyPr>
          <a:lstStyle/>
          <a:p>
            <a:r>
              <a:rPr lang="en-US" dirty="0" smtClean="0"/>
              <a:t>Algorithm </a:t>
            </a:r>
            <a:br>
              <a:rPr lang="en-US" dirty="0" smtClean="0"/>
            </a:br>
            <a:r>
              <a:rPr lang="en-US" dirty="0" smtClean="0"/>
              <a:t>Assessment/Intercomparison</a:t>
            </a:r>
            <a:br>
              <a:rPr lang="en-US" dirty="0" smtClean="0"/>
            </a:br>
            <a:r>
              <a:rPr lang="en-US" dirty="0" smtClean="0"/>
              <a:t>WG</a:t>
            </a:r>
            <a:endParaRPr lang="en-US" dirty="0"/>
          </a:p>
        </p:txBody>
      </p:sp>
      <p:sp>
        <p:nvSpPr>
          <p:cNvPr id="3" name="Subtitle 2"/>
          <p:cNvSpPr>
            <a:spLocks noGrp="1"/>
          </p:cNvSpPr>
          <p:nvPr>
            <p:ph type="subTitle" idx="1"/>
          </p:nvPr>
        </p:nvSpPr>
        <p:spPr>
          <a:xfrm>
            <a:off x="1072663" y="3886200"/>
            <a:ext cx="7385537" cy="2795954"/>
          </a:xfrm>
        </p:spPr>
        <p:txBody>
          <a:bodyPr>
            <a:normAutofit/>
          </a:bodyPr>
          <a:lstStyle/>
          <a:p>
            <a:r>
              <a:rPr lang="en-US" b="1" dirty="0" smtClean="0">
                <a:solidFill>
                  <a:schemeClr val="tx1"/>
                </a:solidFill>
              </a:rPr>
              <a:t>WG Coordinator: </a:t>
            </a:r>
            <a:r>
              <a:rPr lang="en-US" dirty="0" err="1" smtClean="0">
                <a:solidFill>
                  <a:schemeClr val="tx1"/>
                </a:solidFill>
              </a:rPr>
              <a:t>Sangram</a:t>
            </a:r>
            <a:r>
              <a:rPr lang="en-US" dirty="0" smtClean="0">
                <a:solidFill>
                  <a:schemeClr val="tx1"/>
                </a:solidFill>
              </a:rPr>
              <a:t> Ganguly - BAERI/NASA ARC (represented by Cristina Milesi)</a:t>
            </a:r>
          </a:p>
          <a:p>
            <a:endParaRPr lang="en-US" dirty="0" smtClean="0">
              <a:solidFill>
                <a:schemeClr val="tx1"/>
              </a:solidFill>
            </a:endParaRPr>
          </a:p>
          <a:p>
            <a:r>
              <a:rPr lang="en-US" b="1" dirty="0" smtClean="0">
                <a:solidFill>
                  <a:schemeClr val="tx1"/>
                </a:solidFill>
              </a:rPr>
              <a:t>Group Members: </a:t>
            </a:r>
            <a:r>
              <a:rPr lang="en-US" dirty="0" smtClean="0">
                <a:solidFill>
                  <a:schemeClr val="tx1"/>
                </a:solidFill>
              </a:rPr>
              <a:t>David </a:t>
            </a:r>
            <a:r>
              <a:rPr lang="en-US" dirty="0">
                <a:solidFill>
                  <a:schemeClr val="tx1"/>
                </a:solidFill>
              </a:rPr>
              <a:t>Baker, Molly Brown, Jim </a:t>
            </a:r>
            <a:r>
              <a:rPr lang="en-US" dirty="0" err="1">
                <a:solidFill>
                  <a:schemeClr val="tx1"/>
                </a:solidFill>
              </a:rPr>
              <a:t>Collatz</a:t>
            </a:r>
            <a:r>
              <a:rPr lang="en-US" dirty="0">
                <a:solidFill>
                  <a:schemeClr val="tx1"/>
                </a:solidFill>
              </a:rPr>
              <a:t>, Vanessa Escobar, Nancy French, </a:t>
            </a:r>
            <a:r>
              <a:rPr lang="en-US" dirty="0" err="1">
                <a:solidFill>
                  <a:schemeClr val="tx1"/>
                </a:solidFill>
              </a:rPr>
              <a:t>Daven</a:t>
            </a:r>
            <a:r>
              <a:rPr lang="en-US" dirty="0">
                <a:solidFill>
                  <a:schemeClr val="tx1"/>
                </a:solidFill>
              </a:rPr>
              <a:t> </a:t>
            </a:r>
            <a:r>
              <a:rPr lang="en-US" dirty="0" err="1">
                <a:solidFill>
                  <a:schemeClr val="tx1"/>
                </a:solidFill>
              </a:rPr>
              <a:t>Henze</a:t>
            </a:r>
            <a:r>
              <a:rPr lang="en-US" dirty="0">
                <a:solidFill>
                  <a:schemeClr val="tx1"/>
                </a:solidFill>
              </a:rPr>
              <a:t>, Chris  Hill,  George  </a:t>
            </a:r>
            <a:r>
              <a:rPr lang="en-US" dirty="0" err="1">
                <a:solidFill>
                  <a:schemeClr val="tx1"/>
                </a:solidFill>
              </a:rPr>
              <a:t>Hurtt</a:t>
            </a:r>
            <a:r>
              <a:rPr lang="en-US" dirty="0">
                <a:solidFill>
                  <a:schemeClr val="tx1"/>
                </a:solidFill>
              </a:rPr>
              <a:t>,  Christine  Kang,  Eric  </a:t>
            </a:r>
            <a:r>
              <a:rPr lang="en-US" dirty="0" err="1">
                <a:solidFill>
                  <a:schemeClr val="tx1"/>
                </a:solidFill>
              </a:rPr>
              <a:t>Kasischke</a:t>
            </a:r>
            <a:r>
              <a:rPr lang="en-US" dirty="0">
                <a:solidFill>
                  <a:schemeClr val="tx1"/>
                </a:solidFill>
              </a:rPr>
              <a:t>,  Robert  Kennedy,  </a:t>
            </a:r>
            <a:r>
              <a:rPr lang="en-US" dirty="0" err="1">
                <a:solidFill>
                  <a:schemeClr val="tx1"/>
                </a:solidFill>
              </a:rPr>
              <a:t>Junjie</a:t>
            </a:r>
            <a:r>
              <a:rPr lang="en-US" dirty="0">
                <a:solidFill>
                  <a:schemeClr val="tx1"/>
                </a:solidFill>
              </a:rPr>
              <a:t>  Liu, Cristina Milesi, Steven  </a:t>
            </a:r>
            <a:r>
              <a:rPr lang="en-US" dirty="0" err="1">
                <a:solidFill>
                  <a:schemeClr val="tx1"/>
                </a:solidFill>
              </a:rPr>
              <a:t>Pawson</a:t>
            </a:r>
            <a:r>
              <a:rPr lang="en-US" dirty="0">
                <a:solidFill>
                  <a:schemeClr val="tx1"/>
                </a:solidFill>
              </a:rPr>
              <a:t>, Scott Powell, Rodrigo Vargas</a:t>
            </a:r>
            <a:r>
              <a:rPr lang="en-US" dirty="0" smtClean="0">
                <a:solidFill>
                  <a:schemeClr val="tx1"/>
                </a:solidFill>
                <a:effectLst/>
              </a:rPr>
              <a:t> </a:t>
            </a:r>
            <a:endParaRPr lang="en-US" dirty="0">
              <a:solidFill>
                <a:schemeClr val="tx1"/>
              </a:solidFill>
            </a:endParaRPr>
          </a:p>
        </p:txBody>
      </p:sp>
    </p:spTree>
    <p:extLst>
      <p:ext uri="{BB962C8B-B14F-4D97-AF65-F5344CB8AC3E}">
        <p14:creationId xmlns:p14="http://schemas.microsoft.com/office/powerpoint/2010/main" val="4178543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p:cNvGraphicFramePr>
          <p:nvPr>
            <p:extLst>
              <p:ext uri="{D42A27DB-BD31-4B8C-83A1-F6EECF244321}">
                <p14:modId xmlns:p14="http://schemas.microsoft.com/office/powerpoint/2010/main" val="645895524"/>
              </p:ext>
            </p:extLst>
          </p:nvPr>
        </p:nvGraphicFramePr>
        <p:xfrm>
          <a:off x="152400" y="117052"/>
          <a:ext cx="8839200" cy="6248400"/>
        </p:xfrm>
        <a:graphic>
          <a:graphicData uri="http://schemas.openxmlformats.org/drawingml/2006/table">
            <a:tbl>
              <a:tblPr firstRow="1" bandRow="1">
                <a:tableStyleId>{5C22544A-7EE6-4342-B048-85BDC9FD1C3A}</a:tableStyleId>
              </a:tblPr>
              <a:tblGrid>
                <a:gridCol w="4419600"/>
                <a:gridCol w="4419600"/>
              </a:tblGrid>
              <a:tr h="362546">
                <a:tc>
                  <a:txBody>
                    <a:bodyPr/>
                    <a:lstStyle/>
                    <a:p>
                      <a:r>
                        <a:rPr lang="en-US" dirty="0" smtClean="0"/>
                        <a:t>PI/CMS </a:t>
                      </a:r>
                      <a:r>
                        <a:rPr lang="en-US" sz="2000" dirty="0" smtClean="0">
                          <a:solidFill>
                            <a:srgbClr val="FF0000"/>
                          </a:solidFill>
                        </a:rPr>
                        <a:t>Biomass</a:t>
                      </a:r>
                      <a:r>
                        <a:rPr lang="en-US" baseline="0" dirty="0" smtClean="0">
                          <a:solidFill>
                            <a:srgbClr val="FF0000"/>
                          </a:solidFill>
                        </a:rPr>
                        <a:t> </a:t>
                      </a:r>
                      <a:r>
                        <a:rPr lang="en-US" dirty="0" smtClean="0"/>
                        <a:t>Studies</a:t>
                      </a:r>
                      <a:endParaRPr lang="en-US" dirty="0"/>
                    </a:p>
                  </a:txBody>
                  <a:tcPr/>
                </a:tc>
                <a:tc>
                  <a:txBody>
                    <a:bodyPr/>
                    <a:lstStyle/>
                    <a:p>
                      <a:r>
                        <a:rPr lang="en-US" dirty="0" smtClean="0"/>
                        <a:t>Intercomparison</a:t>
                      </a:r>
                      <a:r>
                        <a:rPr lang="en-US" baseline="0" dirty="0" smtClean="0"/>
                        <a:t> Activities</a:t>
                      </a:r>
                      <a:endParaRPr lang="en-US" dirty="0"/>
                    </a:p>
                  </a:txBody>
                  <a:tcPr/>
                </a:tc>
              </a:tr>
              <a:tr h="72509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kern="1200" dirty="0" err="1" smtClean="0">
                          <a:solidFill>
                            <a:schemeClr val="dk1"/>
                          </a:solidFill>
                          <a:effectLst/>
                          <a:latin typeface="Times New Roman"/>
                          <a:ea typeface="+mn-ea"/>
                          <a:cs typeface="Times New Roman"/>
                        </a:rPr>
                        <a:t>Hurtt</a:t>
                      </a:r>
                      <a:r>
                        <a:rPr lang="en-US" sz="1600" b="1" kern="1200" dirty="0" smtClean="0">
                          <a:solidFill>
                            <a:schemeClr val="dk1"/>
                          </a:solidFill>
                          <a:effectLst/>
                          <a:latin typeface="Times New Roman"/>
                          <a:ea typeface="+mn-ea"/>
                          <a:cs typeface="Times New Roman"/>
                        </a:rPr>
                        <a:t>: </a:t>
                      </a:r>
                      <a:r>
                        <a:rPr lang="en-US" sz="1600" b="0" kern="1200" dirty="0" smtClean="0">
                          <a:solidFill>
                            <a:schemeClr val="dk1"/>
                          </a:solidFill>
                          <a:effectLst/>
                          <a:latin typeface="Times New Roman"/>
                          <a:ea typeface="+mn-ea"/>
                          <a:cs typeface="Times New Roman"/>
                        </a:rPr>
                        <a:t>High-Resolution Carbon</a:t>
                      </a:r>
                      <a:r>
                        <a:rPr lang="en-US" sz="1600" b="1" kern="1200" dirty="0" smtClean="0">
                          <a:solidFill>
                            <a:schemeClr val="dk1"/>
                          </a:solidFill>
                          <a:effectLst/>
                          <a:latin typeface="Times New Roman"/>
                          <a:ea typeface="+mn-ea"/>
                          <a:cs typeface="Times New Roman"/>
                        </a:rPr>
                        <a:t> </a:t>
                      </a:r>
                      <a:r>
                        <a:rPr lang="en-US" sz="1600" kern="1200" dirty="0" smtClean="0">
                          <a:solidFill>
                            <a:schemeClr val="dk1"/>
                          </a:solidFill>
                          <a:effectLst/>
                          <a:latin typeface="Times New Roman"/>
                          <a:ea typeface="+mn-ea"/>
                          <a:cs typeface="Times New Roman"/>
                        </a:rPr>
                        <a:t>Monitoring and Modeling:  Continuing Prototype  Development and Deployment  </a:t>
                      </a:r>
                      <a:endParaRPr lang="en-US" sz="1600" dirty="0" smtClean="0">
                        <a:latin typeface="Times New Roman"/>
                        <a:cs typeface="Times New Roman"/>
                      </a:endParaRPr>
                    </a:p>
                  </a:txBody>
                  <a:tcPr marL="68580" marR="68580" marT="0" marB="0"/>
                </a:tc>
                <a:tc>
                  <a:txBody>
                    <a:bodyPr/>
                    <a:lstStyle/>
                    <a:p>
                      <a:pPr marL="285750" indent="-285750">
                        <a:buFont typeface="Arial"/>
                        <a:buChar char="•"/>
                      </a:pPr>
                      <a:r>
                        <a:rPr lang="en-US" sz="1600" kern="1200" dirty="0" smtClean="0">
                          <a:solidFill>
                            <a:schemeClr val="dk1"/>
                          </a:solidFill>
                          <a:effectLst/>
                          <a:latin typeface="Times New Roman"/>
                          <a:ea typeface="+mn-ea"/>
                          <a:cs typeface="Times New Roman"/>
                        </a:rPr>
                        <a:t>Direct  and  indirect  validation  will  be  performed.  Empirical  modeled  biomass  with  FIA  biomass,  process  model  biomass  with  empirical  model  biomass, process model biomass with field plot and  FIA  plot  biomass,  empirical  and  process  model  biomass  change  with  field  plot  and  FIA  change,  empirical  and  process  model  estimate  of  biomass  change  on  carbon  offset  projects  with  field  data  from  carbon  offset  projects;  validation  of  national  level  biomass  maps  with  high  res  biomass  maps  over tri9state region MD, DE, PA  </a:t>
                      </a:r>
                    </a:p>
                    <a:p>
                      <a:pPr marL="285750" indent="-285750">
                        <a:buFont typeface="Arial"/>
                        <a:buChar char="•"/>
                      </a:pPr>
                      <a:r>
                        <a:rPr lang="en-US" sz="1600" kern="1200" dirty="0" smtClean="0">
                          <a:solidFill>
                            <a:schemeClr val="dk1"/>
                          </a:solidFill>
                          <a:effectLst/>
                          <a:latin typeface="Times New Roman"/>
                          <a:ea typeface="+mn-ea"/>
                          <a:cs typeface="Times New Roman"/>
                        </a:rPr>
                        <a:t>Direct  measures  of  biomass  and  biomass  change   not  reliant  on  allometry  </a:t>
                      </a:r>
                      <a:r>
                        <a:rPr lang="en-US" sz="1600" kern="1200" dirty="0" err="1" smtClean="0">
                          <a:solidFill>
                            <a:schemeClr val="dk1"/>
                          </a:solidFill>
                          <a:effectLst/>
                          <a:latin typeface="Times New Roman"/>
                          <a:ea typeface="+mn-ea"/>
                          <a:cs typeface="Times New Roman"/>
                        </a:rPr>
                        <a:t>etc</a:t>
                      </a:r>
                      <a:r>
                        <a:rPr lang="en-US" sz="1600" kern="1200" dirty="0" smtClean="0">
                          <a:solidFill>
                            <a:schemeClr val="dk1"/>
                          </a:solidFill>
                          <a:effectLst/>
                          <a:latin typeface="Times New Roman"/>
                          <a:ea typeface="+mn-ea"/>
                          <a:cs typeface="Times New Roman"/>
                        </a:rPr>
                        <a:t>)  would  provide  new  level of validation. Direct harvest data?  Future links  to high resolution inversions?  </a:t>
                      </a:r>
                    </a:p>
                  </a:txBody>
                  <a:tcPr marL="68580" marR="68580" marT="0" marB="0"/>
                </a:tc>
              </a:tr>
              <a:tr h="1026076">
                <a:tc>
                  <a:txBody>
                    <a:bodyPr/>
                    <a:lstStyle/>
                    <a:p>
                      <a:pPr marL="0" marR="0">
                        <a:spcBef>
                          <a:spcPts val="0"/>
                        </a:spcBef>
                        <a:spcAft>
                          <a:spcPts val="0"/>
                        </a:spcAft>
                      </a:pPr>
                      <a:r>
                        <a:rPr lang="en-US" sz="1600" b="1" kern="1200" dirty="0" smtClean="0">
                          <a:solidFill>
                            <a:schemeClr val="dk1"/>
                          </a:solidFill>
                          <a:effectLst/>
                          <a:latin typeface="Times New Roman"/>
                          <a:ea typeface="+mn-ea"/>
                          <a:cs typeface="Times New Roman"/>
                        </a:rPr>
                        <a:t>Andrews: </a:t>
                      </a:r>
                      <a:r>
                        <a:rPr lang="en-US" sz="1600" b="0" kern="1200" dirty="0" smtClean="0">
                          <a:solidFill>
                            <a:schemeClr val="dk1"/>
                          </a:solidFill>
                          <a:effectLst/>
                          <a:latin typeface="Times New Roman"/>
                          <a:ea typeface="+mn-ea"/>
                          <a:cs typeface="Times New Roman"/>
                        </a:rPr>
                        <a:t>North American </a:t>
                      </a:r>
                      <a:r>
                        <a:rPr lang="en-US" sz="1600" kern="1200" dirty="0" smtClean="0">
                          <a:solidFill>
                            <a:schemeClr val="dk1"/>
                          </a:solidFill>
                          <a:effectLst/>
                          <a:latin typeface="Times New Roman"/>
                          <a:ea typeface="+mn-ea"/>
                          <a:cs typeface="Times New Roman"/>
                        </a:rPr>
                        <a:t>Regional-Scale Flux Estimation and Observing System Design for  the NASA Carbon Monitoring  System </a:t>
                      </a:r>
                      <a:endParaRPr lang="en-US" sz="1600" dirty="0">
                        <a:effectLst/>
                        <a:latin typeface="Times New Roman"/>
                        <a:ea typeface="MS Mincho"/>
                        <a:cs typeface="Times New Roman"/>
                      </a:endParaRPr>
                    </a:p>
                  </a:txBody>
                  <a:tcPr marL="68580" marR="68580" marT="0" marB="0"/>
                </a:tc>
                <a:tc>
                  <a:txBody>
                    <a:bodyPr/>
                    <a:lstStyle/>
                    <a:p>
                      <a:pPr marL="285750" lvl="0" indent="-285750">
                        <a:buFont typeface="Arial"/>
                        <a:buChar char="•"/>
                      </a:pPr>
                      <a:r>
                        <a:rPr lang="en-US" sz="1600" kern="1200" dirty="0" smtClean="0">
                          <a:solidFill>
                            <a:schemeClr val="dk1"/>
                          </a:solidFill>
                          <a:effectLst/>
                          <a:latin typeface="Times New Roman"/>
                          <a:ea typeface="+mn-ea"/>
                          <a:cs typeface="Times New Roman"/>
                        </a:rPr>
                        <a:t>Comparison  of  best  estimate  CO2  profiles  with  ACOS GOSAT data,   </a:t>
                      </a:r>
                    </a:p>
                    <a:p>
                      <a:pPr marL="285750" lvl="0" indent="-285750">
                        <a:buFont typeface="Arial"/>
                        <a:buChar char="•"/>
                      </a:pPr>
                      <a:r>
                        <a:rPr lang="en-US" sz="1600" kern="1200" dirty="0" smtClean="0">
                          <a:solidFill>
                            <a:schemeClr val="dk1"/>
                          </a:solidFill>
                          <a:effectLst/>
                          <a:latin typeface="Times New Roman"/>
                          <a:ea typeface="+mn-ea"/>
                          <a:cs typeface="Times New Roman"/>
                        </a:rPr>
                        <a:t>Evaluation  of  posterior  fluxes  using  surface  and  aircraft data,   </a:t>
                      </a:r>
                    </a:p>
                    <a:p>
                      <a:pPr marL="285750" lvl="0" indent="-285750">
                        <a:buFont typeface="Arial"/>
                        <a:buChar char="•"/>
                      </a:pPr>
                      <a:r>
                        <a:rPr lang="en-US" sz="1600" kern="1200" dirty="0" smtClean="0">
                          <a:solidFill>
                            <a:schemeClr val="dk1"/>
                          </a:solidFill>
                          <a:effectLst/>
                          <a:latin typeface="Times New Roman"/>
                          <a:ea typeface="+mn-ea"/>
                          <a:cs typeface="Times New Roman"/>
                        </a:rPr>
                        <a:t>Comparison  of  best  estimate  fluxes  with  CMS-FPP  and NOAA Carbon Tracker fluxes  </a:t>
                      </a:r>
                    </a:p>
                  </a:txBody>
                  <a:tcPr marL="68580" marR="68580" marT="0" marB="0"/>
                </a:tc>
              </a:tr>
            </a:tbl>
          </a:graphicData>
        </a:graphic>
      </p:graphicFrame>
    </p:spTree>
    <p:extLst>
      <p:ext uri="{BB962C8B-B14F-4D97-AF65-F5344CB8AC3E}">
        <p14:creationId xmlns:p14="http://schemas.microsoft.com/office/powerpoint/2010/main" val="1282210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p:cNvGraphicFramePr>
          <p:nvPr>
            <p:extLst>
              <p:ext uri="{D42A27DB-BD31-4B8C-83A1-F6EECF244321}">
                <p14:modId xmlns:p14="http://schemas.microsoft.com/office/powerpoint/2010/main" val="2312746924"/>
              </p:ext>
            </p:extLst>
          </p:nvPr>
        </p:nvGraphicFramePr>
        <p:xfrm>
          <a:off x="152400" y="117052"/>
          <a:ext cx="8839200" cy="4297680"/>
        </p:xfrm>
        <a:graphic>
          <a:graphicData uri="http://schemas.openxmlformats.org/drawingml/2006/table">
            <a:tbl>
              <a:tblPr firstRow="1" bandRow="1">
                <a:tableStyleId>{5C22544A-7EE6-4342-B048-85BDC9FD1C3A}</a:tableStyleId>
              </a:tblPr>
              <a:tblGrid>
                <a:gridCol w="4263292"/>
                <a:gridCol w="4575908"/>
              </a:tblGrid>
              <a:tr h="362546">
                <a:tc>
                  <a:txBody>
                    <a:bodyPr/>
                    <a:lstStyle/>
                    <a:p>
                      <a:r>
                        <a:rPr lang="en-US" dirty="0" smtClean="0"/>
                        <a:t>PI/CMS </a:t>
                      </a:r>
                      <a:r>
                        <a:rPr lang="en-US" sz="2000" dirty="0" smtClean="0">
                          <a:solidFill>
                            <a:srgbClr val="FF0000"/>
                          </a:solidFill>
                        </a:rPr>
                        <a:t>Biomass</a:t>
                      </a:r>
                      <a:r>
                        <a:rPr lang="en-US" baseline="0" dirty="0" smtClean="0">
                          <a:solidFill>
                            <a:srgbClr val="FF0000"/>
                          </a:solidFill>
                        </a:rPr>
                        <a:t> </a:t>
                      </a:r>
                      <a:r>
                        <a:rPr lang="en-US" dirty="0" smtClean="0"/>
                        <a:t>Studies</a:t>
                      </a:r>
                      <a:endParaRPr lang="en-US" dirty="0"/>
                    </a:p>
                  </a:txBody>
                  <a:tcPr/>
                </a:tc>
                <a:tc>
                  <a:txBody>
                    <a:bodyPr/>
                    <a:lstStyle/>
                    <a:p>
                      <a:r>
                        <a:rPr lang="en-US" dirty="0" smtClean="0"/>
                        <a:t>Intercomparison</a:t>
                      </a:r>
                      <a:r>
                        <a:rPr lang="en-US" baseline="0" dirty="0" smtClean="0"/>
                        <a:t> Activities</a:t>
                      </a:r>
                      <a:endParaRPr lang="en-US" dirty="0"/>
                    </a:p>
                  </a:txBody>
                  <a:tcPr/>
                </a:tc>
              </a:tr>
              <a:tr h="72509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dk1"/>
                          </a:solidFill>
                          <a:effectLst/>
                          <a:latin typeface="Times New Roman"/>
                          <a:ea typeface="+mn-ea"/>
                          <a:cs typeface="Times New Roman"/>
                        </a:rPr>
                        <a:t>Walker: </a:t>
                      </a:r>
                      <a:r>
                        <a:rPr lang="en-US" sz="1600" b="0" kern="1200" dirty="0" smtClean="0">
                          <a:solidFill>
                            <a:schemeClr val="dk1"/>
                          </a:solidFill>
                          <a:effectLst/>
                          <a:latin typeface="Times New Roman"/>
                          <a:ea typeface="+mn-ea"/>
                          <a:cs typeface="Times New Roman"/>
                        </a:rPr>
                        <a:t>Direct Measurement of  Aboveground Carbon Dynamics in  Support of Large-Area CMS  Development </a:t>
                      </a:r>
                      <a:endParaRPr lang="en-US" sz="1600" b="0" dirty="0" smtClean="0">
                        <a:latin typeface="Times New Roman"/>
                        <a:cs typeface="Times New Roman"/>
                      </a:endParaRPr>
                    </a:p>
                  </a:txBody>
                  <a:tcPr marL="68580" marR="68580" marT="0" marB="0"/>
                </a:tc>
                <a:tc>
                  <a:txBody>
                    <a:bodyPr/>
                    <a:lstStyle/>
                    <a:p>
                      <a:pPr marL="285750" indent="-285750">
                        <a:buFont typeface="Arial"/>
                        <a:buChar char="•"/>
                      </a:pPr>
                      <a:r>
                        <a:rPr lang="en-US" sz="1600" kern="1200" dirty="0" smtClean="0">
                          <a:solidFill>
                            <a:schemeClr val="dk1"/>
                          </a:solidFill>
                          <a:effectLst/>
                          <a:latin typeface="Times New Roman"/>
                          <a:ea typeface="+mn-ea"/>
                          <a:cs typeface="Times New Roman"/>
                        </a:rPr>
                        <a:t>Both  indirect  and  direct  validation  will  be  undertaken.  Indirect  through  comparisons  with  existing  information  on  land  cover  change  as  well  as  carbon  density  and  carbon  density  change,  e.g.,  Hansen  et  al./</a:t>
                      </a:r>
                      <a:r>
                        <a:rPr lang="en-US" sz="1600" kern="1200" dirty="0" err="1" smtClean="0">
                          <a:solidFill>
                            <a:schemeClr val="dk1"/>
                          </a:solidFill>
                          <a:effectLst/>
                          <a:latin typeface="Times New Roman"/>
                          <a:ea typeface="+mn-ea"/>
                          <a:cs typeface="Times New Roman"/>
                        </a:rPr>
                        <a:t>Cartus</a:t>
                      </a:r>
                      <a:r>
                        <a:rPr lang="en-US" sz="1600" kern="1200" dirty="0" smtClean="0">
                          <a:solidFill>
                            <a:schemeClr val="dk1"/>
                          </a:solidFill>
                          <a:effectLst/>
                          <a:latin typeface="Times New Roman"/>
                          <a:ea typeface="+mn-ea"/>
                          <a:cs typeface="Times New Roman"/>
                        </a:rPr>
                        <a:t>  et  al.  Direct  using  CONAFOR  field  inventory  data  sets  and  other  sources  of  ground9based biomass data.  </a:t>
                      </a:r>
                    </a:p>
                    <a:p>
                      <a:pPr marL="285750" indent="-285750">
                        <a:buFont typeface="Arial"/>
                        <a:buChar char="•"/>
                      </a:pPr>
                      <a:r>
                        <a:rPr lang="en-US" sz="1600" kern="1200" dirty="0" smtClean="0">
                          <a:solidFill>
                            <a:schemeClr val="dk1"/>
                          </a:solidFill>
                          <a:effectLst/>
                          <a:latin typeface="Times New Roman"/>
                          <a:ea typeface="+mn-ea"/>
                          <a:cs typeface="Times New Roman"/>
                        </a:rPr>
                        <a:t>Interested  to  explore  success  metrics  to  the  extent  that  similar  end  products   e.g.,  biomass/carbon  density change) are available.  </a:t>
                      </a:r>
                    </a:p>
                    <a:p>
                      <a:pPr marL="285750" indent="-285750">
                        <a:buFont typeface="Arial"/>
                        <a:buChar char="•"/>
                      </a:pPr>
                      <a:r>
                        <a:rPr lang="en-US" sz="1600" kern="1200" dirty="0" smtClean="0">
                          <a:solidFill>
                            <a:schemeClr val="dk1"/>
                          </a:solidFill>
                          <a:effectLst/>
                          <a:latin typeface="Times New Roman"/>
                          <a:ea typeface="+mn-ea"/>
                          <a:cs typeface="Times New Roman"/>
                        </a:rPr>
                        <a:t>Internal  to  the  project  there  will  be  comparison  of  several  carbon  density  change  products  derived  from  differing  sets  of  multi-resolution/multi-sensor  inputs  using  standard  metrics.  Establishing  the  TRL  level  is  not  an  explicit  goal  but  is  one  worth  pursuing. </a:t>
                      </a:r>
                    </a:p>
                  </a:txBody>
                  <a:tcPr marL="68580" marR="68580" marT="0" marB="0"/>
                </a:tc>
              </a:tr>
            </a:tbl>
          </a:graphicData>
        </a:graphic>
      </p:graphicFrame>
    </p:spTree>
    <p:extLst>
      <p:ext uri="{BB962C8B-B14F-4D97-AF65-F5344CB8AC3E}">
        <p14:creationId xmlns:p14="http://schemas.microsoft.com/office/powerpoint/2010/main" val="2546866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p:cNvGraphicFramePr>
          <p:nvPr>
            <p:extLst>
              <p:ext uri="{D42A27DB-BD31-4B8C-83A1-F6EECF244321}">
                <p14:modId xmlns:p14="http://schemas.microsoft.com/office/powerpoint/2010/main" val="939304962"/>
              </p:ext>
            </p:extLst>
          </p:nvPr>
        </p:nvGraphicFramePr>
        <p:xfrm>
          <a:off x="152400" y="117052"/>
          <a:ext cx="8839200" cy="6625802"/>
        </p:xfrm>
        <a:graphic>
          <a:graphicData uri="http://schemas.openxmlformats.org/drawingml/2006/table">
            <a:tbl>
              <a:tblPr firstRow="1" bandRow="1">
                <a:tableStyleId>{5C22544A-7EE6-4342-B048-85BDC9FD1C3A}</a:tableStyleId>
              </a:tblPr>
              <a:tblGrid>
                <a:gridCol w="4497754"/>
                <a:gridCol w="4341446"/>
              </a:tblGrid>
              <a:tr h="362546">
                <a:tc>
                  <a:txBody>
                    <a:bodyPr/>
                    <a:lstStyle/>
                    <a:p>
                      <a:r>
                        <a:rPr lang="en-US" dirty="0" smtClean="0"/>
                        <a:t>PI/CMS </a:t>
                      </a:r>
                      <a:r>
                        <a:rPr lang="en-US" sz="2000" dirty="0" smtClean="0">
                          <a:solidFill>
                            <a:srgbClr val="FF0000"/>
                          </a:solidFill>
                        </a:rPr>
                        <a:t>Fluxes</a:t>
                      </a:r>
                      <a:r>
                        <a:rPr lang="en-US" sz="2000" baseline="0" dirty="0" smtClean="0">
                          <a:solidFill>
                            <a:srgbClr val="FF0000"/>
                          </a:solidFill>
                        </a:rPr>
                        <a:t> </a:t>
                      </a:r>
                      <a:r>
                        <a:rPr lang="en-US" dirty="0" smtClean="0"/>
                        <a:t>Studies</a:t>
                      </a:r>
                      <a:endParaRPr lang="en-US" dirty="0"/>
                    </a:p>
                  </a:txBody>
                  <a:tcPr/>
                </a:tc>
                <a:tc>
                  <a:txBody>
                    <a:bodyPr/>
                    <a:lstStyle/>
                    <a:p>
                      <a:r>
                        <a:rPr lang="en-US" dirty="0" smtClean="0"/>
                        <a:t>Intercomparison</a:t>
                      </a:r>
                      <a:r>
                        <a:rPr lang="en-US" baseline="0" dirty="0" smtClean="0"/>
                        <a:t> Activities</a:t>
                      </a:r>
                      <a:endParaRPr lang="en-US" dirty="0"/>
                    </a:p>
                  </a:txBody>
                  <a:tcPr/>
                </a:tc>
              </a:tr>
              <a:tr h="725093">
                <a:tc>
                  <a:txBody>
                    <a:bodyPr/>
                    <a:lstStyle/>
                    <a:p>
                      <a:pPr marL="0" marR="0">
                        <a:spcBef>
                          <a:spcPts val="0"/>
                        </a:spcBef>
                        <a:spcAft>
                          <a:spcPts val="0"/>
                        </a:spcAft>
                      </a:pPr>
                      <a:r>
                        <a:rPr lang="en-US" sz="1600" b="1" kern="1200" dirty="0" smtClean="0">
                          <a:solidFill>
                            <a:schemeClr val="dk1"/>
                          </a:solidFill>
                          <a:effectLst/>
                          <a:latin typeface="Times New Roman"/>
                          <a:ea typeface="+mn-ea"/>
                          <a:cs typeface="Times New Roman"/>
                        </a:rPr>
                        <a:t>Andrews: </a:t>
                      </a:r>
                      <a:r>
                        <a:rPr lang="en-US" sz="1600" b="0" kern="1200" dirty="0" smtClean="0">
                          <a:solidFill>
                            <a:schemeClr val="dk1"/>
                          </a:solidFill>
                          <a:effectLst/>
                          <a:latin typeface="Times New Roman"/>
                          <a:ea typeface="+mn-ea"/>
                          <a:cs typeface="Times New Roman"/>
                        </a:rPr>
                        <a:t>North American </a:t>
                      </a:r>
                      <a:r>
                        <a:rPr lang="en-US" sz="1600" kern="1200" dirty="0" smtClean="0">
                          <a:solidFill>
                            <a:schemeClr val="dk1"/>
                          </a:solidFill>
                          <a:effectLst/>
                          <a:latin typeface="Times New Roman"/>
                          <a:ea typeface="+mn-ea"/>
                          <a:cs typeface="Times New Roman"/>
                        </a:rPr>
                        <a:t>Regional-Scale Flux Estimation and Observing System Design for  the NASA Carbon Monitoring  System </a:t>
                      </a:r>
                      <a:endParaRPr lang="en-US" sz="1400" dirty="0">
                        <a:effectLst/>
                        <a:latin typeface="Times New Roman"/>
                        <a:ea typeface="MS Mincho"/>
                        <a:cs typeface="Times New Roman"/>
                      </a:endParaRPr>
                    </a:p>
                  </a:txBody>
                  <a:tcPr marL="68580" marR="68580" marT="0" marB="0"/>
                </a:tc>
                <a:tc>
                  <a:txBody>
                    <a:bodyPr/>
                    <a:lstStyle/>
                    <a:p>
                      <a:pPr marL="285750" indent="-285750">
                        <a:buFont typeface="Arial"/>
                        <a:buChar char="•"/>
                      </a:pPr>
                      <a:r>
                        <a:rPr lang="en-US" sz="1600" kern="1200" dirty="0" smtClean="0">
                          <a:solidFill>
                            <a:schemeClr val="dk1"/>
                          </a:solidFill>
                          <a:effectLst/>
                          <a:latin typeface="Times New Roman"/>
                          <a:ea typeface="+mn-ea"/>
                          <a:cs typeface="Times New Roman"/>
                        </a:rPr>
                        <a:t>Comparison of best estimate CO</a:t>
                      </a:r>
                      <a:r>
                        <a:rPr lang="en-US" sz="1600" kern="1200" baseline="-25000" dirty="0" smtClean="0">
                          <a:solidFill>
                            <a:schemeClr val="dk1"/>
                          </a:solidFill>
                          <a:effectLst/>
                          <a:latin typeface="Times New Roman"/>
                          <a:ea typeface="+mn-ea"/>
                          <a:cs typeface="Times New Roman"/>
                        </a:rPr>
                        <a:t>2</a:t>
                      </a:r>
                      <a:r>
                        <a:rPr lang="en-US" sz="1600" kern="1200" dirty="0" smtClean="0">
                          <a:solidFill>
                            <a:schemeClr val="dk1"/>
                          </a:solidFill>
                          <a:effectLst/>
                          <a:latin typeface="Times New Roman"/>
                          <a:ea typeface="+mn-ea"/>
                          <a:cs typeface="Times New Roman"/>
                        </a:rPr>
                        <a:t> profiles  with  ACOS GOSAT data,   </a:t>
                      </a:r>
                    </a:p>
                    <a:p>
                      <a:pPr marL="285750" indent="-285750">
                        <a:buFont typeface="Arial"/>
                        <a:buChar char="•"/>
                      </a:pPr>
                      <a:r>
                        <a:rPr lang="en-US" sz="1600" kern="1200" dirty="0" smtClean="0">
                          <a:solidFill>
                            <a:schemeClr val="dk1"/>
                          </a:solidFill>
                          <a:effectLst/>
                          <a:latin typeface="Times New Roman"/>
                          <a:ea typeface="+mn-ea"/>
                          <a:cs typeface="Times New Roman"/>
                        </a:rPr>
                        <a:t>Evaluation of posterior fluxes using surface and  aircraft data,   </a:t>
                      </a:r>
                    </a:p>
                    <a:p>
                      <a:pPr marL="285750" indent="-285750">
                        <a:buFont typeface="Arial"/>
                        <a:buChar char="•"/>
                      </a:pPr>
                      <a:r>
                        <a:rPr lang="en-US" sz="1600" kern="1200" dirty="0" smtClean="0">
                          <a:solidFill>
                            <a:schemeClr val="dk1"/>
                          </a:solidFill>
                          <a:effectLst/>
                          <a:latin typeface="Times New Roman"/>
                          <a:ea typeface="+mn-ea"/>
                          <a:cs typeface="Times New Roman"/>
                        </a:rPr>
                        <a:t>Comparison of best estimate fluxes with  CMS-FPP and NOAA </a:t>
                      </a:r>
                      <a:r>
                        <a:rPr lang="en-US" sz="1600" kern="1200" dirty="0" err="1" smtClean="0">
                          <a:solidFill>
                            <a:schemeClr val="dk1"/>
                          </a:solidFill>
                          <a:effectLst/>
                          <a:latin typeface="Times New Roman"/>
                          <a:ea typeface="+mn-ea"/>
                          <a:cs typeface="Times New Roman"/>
                        </a:rPr>
                        <a:t>CarbonTracker</a:t>
                      </a:r>
                      <a:r>
                        <a:rPr lang="en-US" sz="1600" kern="1200" dirty="0" smtClean="0">
                          <a:solidFill>
                            <a:schemeClr val="dk1"/>
                          </a:solidFill>
                          <a:effectLst/>
                          <a:latin typeface="Times New Roman"/>
                          <a:ea typeface="+mn-ea"/>
                          <a:cs typeface="Times New Roman"/>
                        </a:rPr>
                        <a:t> fluxes </a:t>
                      </a:r>
                    </a:p>
                  </a:txBody>
                  <a:tcPr marL="68580" marR="68580" marT="0" marB="0"/>
                </a:tc>
              </a:tr>
              <a:tr h="58320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dirty="0" smtClean="0">
                          <a:effectLst/>
                          <a:latin typeface="Times New Roman"/>
                          <a:ea typeface="MS Mincho"/>
                          <a:cs typeface="Times New Roman"/>
                        </a:rPr>
                        <a:t>Bowman</a:t>
                      </a:r>
                      <a:r>
                        <a:rPr lang="en-US" sz="1600" dirty="0" smtClean="0">
                          <a:effectLst/>
                          <a:latin typeface="Times New Roman"/>
                          <a:ea typeface="MS Mincho"/>
                          <a:cs typeface="Times New Roman"/>
                        </a:rPr>
                        <a:t>: Continuation of the carbon monitoring system flux pilot project NASA’s Carbon</a:t>
                      </a:r>
                      <a:endParaRPr lang="en-US" sz="1600" dirty="0">
                        <a:effectLst/>
                        <a:latin typeface="Times New Roman"/>
                        <a:ea typeface="MS Mincho"/>
                        <a:cs typeface="Times New Roman"/>
                      </a:endParaRPr>
                    </a:p>
                  </a:txBody>
                  <a:tcPr marL="68580" marR="68580" marT="0" marB="0"/>
                </a:tc>
                <a:tc>
                  <a:txBody>
                    <a:bodyPr/>
                    <a:lstStyle/>
                    <a:p>
                      <a:pPr marL="293688" marR="0" lvl="0" indent="-293688" algn="l" defTabSz="457200" rtl="0" eaLnBrk="1" fontAlgn="auto" latinLnBrk="0" hangingPunct="1">
                        <a:lnSpc>
                          <a:spcPct val="100000"/>
                        </a:lnSpc>
                        <a:spcBef>
                          <a:spcPts val="0"/>
                        </a:spcBef>
                        <a:spcAft>
                          <a:spcPts val="0"/>
                        </a:spcAft>
                        <a:buClrTx/>
                        <a:buSzTx/>
                        <a:buFont typeface="Symbol"/>
                        <a:buChar char=""/>
                        <a:tabLst/>
                        <a:defRPr/>
                      </a:pPr>
                      <a:r>
                        <a:rPr lang="en-US" sz="1600" dirty="0" smtClean="0">
                          <a:effectLst/>
                          <a:latin typeface="Times New Roman"/>
                          <a:ea typeface="MS Mincho"/>
                          <a:cs typeface="Times New Roman"/>
                        </a:rPr>
                        <a:t>Surface and aircraft sampling network, TCCON</a:t>
                      </a:r>
                    </a:p>
                  </a:txBody>
                  <a:tcPr marL="68580" marR="68580" marT="0" marB="0"/>
                </a:tc>
              </a:tr>
              <a:tr h="96679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dirty="0" smtClean="0">
                          <a:effectLst/>
                          <a:latin typeface="Times New Roman"/>
                          <a:ea typeface="MS Mincho"/>
                          <a:cs typeface="Times New Roman"/>
                        </a:rPr>
                        <a:t>French</a:t>
                      </a:r>
                      <a:r>
                        <a:rPr lang="en-US" sz="1600" dirty="0" smtClean="0">
                          <a:effectLst/>
                          <a:latin typeface="Times New Roman"/>
                          <a:ea typeface="MS Mincho"/>
                          <a:cs typeface="Times New Roman"/>
                        </a:rPr>
                        <a:t>: Development of Regional Fire Emissions Products for Monitoring  System using the </a:t>
                      </a:r>
                      <a:r>
                        <a:rPr lang="en-US" sz="1600" dirty="0" err="1" smtClean="0">
                          <a:effectLst/>
                          <a:latin typeface="Times New Roman"/>
                          <a:ea typeface="MS Mincho"/>
                          <a:cs typeface="Times New Roman"/>
                        </a:rPr>
                        <a:t>Wildland</a:t>
                      </a:r>
                      <a:r>
                        <a:rPr lang="en-US" sz="1600" dirty="0" smtClean="0">
                          <a:effectLst/>
                          <a:latin typeface="Times New Roman"/>
                          <a:ea typeface="MS Mincho"/>
                          <a:cs typeface="Times New Roman"/>
                        </a:rPr>
                        <a:t> Fire Emissions Information System </a:t>
                      </a:r>
                      <a:endParaRPr lang="en-US" sz="1600" dirty="0">
                        <a:effectLst/>
                        <a:latin typeface="Times New Roman"/>
                        <a:ea typeface="MS Mincho"/>
                        <a:cs typeface="Times New Roman"/>
                      </a:endParaRPr>
                    </a:p>
                  </a:txBody>
                  <a:tcPr marL="68580" marR="68580" marT="0" marB="0"/>
                </a:tc>
                <a:tc>
                  <a:txBody>
                    <a:bodyPr/>
                    <a:lstStyle/>
                    <a:p>
                      <a:pPr marL="293688" marR="0" lvl="0" indent="-293688" algn="just" defTabSz="457200" rtl="0" eaLnBrk="1" fontAlgn="auto" latinLnBrk="0" hangingPunct="1">
                        <a:lnSpc>
                          <a:spcPct val="100000"/>
                        </a:lnSpc>
                        <a:spcBef>
                          <a:spcPts val="0"/>
                        </a:spcBef>
                        <a:spcAft>
                          <a:spcPts val="0"/>
                        </a:spcAft>
                        <a:buClrTx/>
                        <a:buSzTx/>
                        <a:buFont typeface="Symbol"/>
                        <a:buChar char=""/>
                        <a:tabLst/>
                        <a:defRPr/>
                      </a:pPr>
                      <a:r>
                        <a:rPr lang="en-US" sz="1600" dirty="0" smtClean="0">
                          <a:effectLst/>
                          <a:latin typeface="Times New Roman"/>
                          <a:ea typeface="MS Mincho"/>
                          <a:cs typeface="Times New Roman"/>
                        </a:rPr>
                        <a:t>Site landscape scales comparisons with other fire emissions methods including GFED French et al 2011) </a:t>
                      </a:r>
                    </a:p>
                    <a:p>
                      <a:pPr marL="293688" marR="0" lvl="0" indent="-293688" algn="just" defTabSz="457200" rtl="0" eaLnBrk="1" fontAlgn="auto" latinLnBrk="0" hangingPunct="1">
                        <a:lnSpc>
                          <a:spcPct val="100000"/>
                        </a:lnSpc>
                        <a:spcBef>
                          <a:spcPts val="0"/>
                        </a:spcBef>
                        <a:spcAft>
                          <a:spcPts val="0"/>
                        </a:spcAft>
                        <a:buClrTx/>
                        <a:buSzTx/>
                        <a:buFont typeface="Symbol"/>
                        <a:buChar char=""/>
                        <a:tabLst/>
                        <a:defRPr/>
                      </a:pPr>
                      <a:r>
                        <a:rPr lang="en-US" sz="1600" dirty="0" smtClean="0">
                          <a:effectLst/>
                          <a:latin typeface="Times New Roman"/>
                          <a:ea typeface="MS Mincho"/>
                          <a:cs typeface="Times New Roman"/>
                        </a:rPr>
                        <a:t>Indirect and direct validation with GFED and other models  French et al., 2011) </a:t>
                      </a:r>
                    </a:p>
                  </a:txBody>
                  <a:tcPr marL="68580" marR="68580" marT="0" marB="0"/>
                </a:tc>
              </a:tr>
              <a:tr h="96679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dirty="0" err="1" smtClean="0">
                          <a:effectLst/>
                          <a:latin typeface="Times New Roman"/>
                          <a:ea typeface="MS Mincho"/>
                          <a:cs typeface="Times New Roman"/>
                        </a:rPr>
                        <a:t>Huntzinger</a:t>
                      </a:r>
                      <a:r>
                        <a:rPr lang="en-US" sz="1600" dirty="0" smtClean="0">
                          <a:effectLst/>
                          <a:latin typeface="Times New Roman"/>
                          <a:ea typeface="MS Mincho"/>
                          <a:cs typeface="Times New Roman"/>
                        </a:rPr>
                        <a:t>: Reduction in Bottom- Up Land Surface CO2 Flux Uncertainty in NASA's Carbon  Monitoring System Flux Project  through Systematic Multi-Model Evaluation and Infrastructure  Development </a:t>
                      </a:r>
                      <a:endParaRPr lang="en-US" sz="1600" dirty="0">
                        <a:effectLst/>
                        <a:latin typeface="Times New Roman"/>
                        <a:ea typeface="MS Mincho"/>
                        <a:cs typeface="Times New Roman"/>
                      </a:endParaRPr>
                    </a:p>
                  </a:txBody>
                  <a:tcPr marL="68580" marR="68580" marT="0" marB="0"/>
                </a:tc>
                <a:tc>
                  <a:txBody>
                    <a:bodyPr/>
                    <a:lstStyle/>
                    <a:p>
                      <a:pPr marL="293688" marR="0" lvl="0" indent="-293688" algn="just">
                        <a:spcBef>
                          <a:spcPts val="0"/>
                        </a:spcBef>
                        <a:spcAft>
                          <a:spcPts val="0"/>
                        </a:spcAft>
                        <a:buFont typeface="Symbol"/>
                        <a:buChar char=""/>
                      </a:pPr>
                      <a:r>
                        <a:rPr lang="en-US" sz="1600" dirty="0" smtClean="0">
                          <a:effectLst/>
                          <a:latin typeface="Times New Roman"/>
                          <a:ea typeface="MS Mincho"/>
                          <a:cs typeface="Times New Roman"/>
                        </a:rPr>
                        <a:t>Evaluate the consistency of </a:t>
                      </a:r>
                      <a:r>
                        <a:rPr lang="en-US" sz="1600" dirty="0" err="1" smtClean="0">
                          <a:effectLst/>
                          <a:latin typeface="Times New Roman"/>
                          <a:ea typeface="MS Mincho"/>
                          <a:cs typeface="Times New Roman"/>
                        </a:rPr>
                        <a:t>MsTMIP</a:t>
                      </a:r>
                      <a:r>
                        <a:rPr lang="en-US" sz="1600" dirty="0" smtClean="0">
                          <a:effectLst/>
                          <a:latin typeface="Times New Roman"/>
                          <a:ea typeface="MS Mincho"/>
                          <a:cs typeface="Times New Roman"/>
                        </a:rPr>
                        <a:t> model  estimates with atmospheric CO2 observations,  providing an additional benchmark of land-surface</a:t>
                      </a:r>
                      <a:r>
                        <a:rPr lang="en-US" sz="1600" baseline="0" dirty="0" smtClean="0">
                          <a:effectLst/>
                          <a:latin typeface="Times New Roman"/>
                          <a:ea typeface="MS Mincho"/>
                          <a:cs typeface="Times New Roman"/>
                        </a:rPr>
                        <a:t> </a:t>
                      </a:r>
                      <a:r>
                        <a:rPr lang="en-US" sz="1600" dirty="0" smtClean="0">
                          <a:effectLst/>
                          <a:latin typeface="Times New Roman"/>
                          <a:ea typeface="MS Mincho"/>
                          <a:cs typeface="Times New Roman"/>
                        </a:rPr>
                        <a:t>model </a:t>
                      </a:r>
                      <a:r>
                        <a:rPr lang="en-US" sz="1600" dirty="0" err="1" smtClean="0">
                          <a:effectLst/>
                          <a:latin typeface="Times New Roman"/>
                          <a:ea typeface="MS Mincho"/>
                          <a:cs typeface="Times New Roman"/>
                        </a:rPr>
                        <a:t>performance.Multiple</a:t>
                      </a:r>
                      <a:r>
                        <a:rPr lang="en-US" sz="1600" dirty="0" smtClean="0">
                          <a:effectLst/>
                          <a:latin typeface="Times New Roman"/>
                          <a:ea typeface="MS Mincho"/>
                          <a:cs typeface="Times New Roman"/>
                        </a:rPr>
                        <a:t> benchmark datasets. </a:t>
                      </a:r>
                      <a:endParaRPr lang="en-US" sz="1600" dirty="0">
                        <a:effectLst/>
                        <a:latin typeface="Times New Roman"/>
                        <a:ea typeface="MS Mincho"/>
                        <a:cs typeface="Times New Roman"/>
                      </a:endParaRPr>
                    </a:p>
                  </a:txBody>
                  <a:tcPr marL="68580" marR="68580" marT="0" marB="0"/>
                </a:tc>
              </a:tr>
              <a:tr h="76955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dirty="0" smtClean="0">
                          <a:effectLst/>
                          <a:latin typeface="Times New Roman"/>
                          <a:ea typeface="MS Mincho"/>
                          <a:cs typeface="Times New Roman"/>
                        </a:rPr>
                        <a:t>Jacob</a:t>
                      </a:r>
                      <a:r>
                        <a:rPr lang="en-US" sz="1600" dirty="0" smtClean="0">
                          <a:effectLst/>
                          <a:latin typeface="Times New Roman"/>
                          <a:ea typeface="MS Mincho"/>
                          <a:cs typeface="Times New Roman"/>
                        </a:rPr>
                        <a:t>: Use of GOSAT, TES, and  suborbital observations to  constrain North American  methane emissions in the Carbon  Monitoring System </a:t>
                      </a:r>
                      <a:endParaRPr lang="en-US" sz="1600" dirty="0">
                        <a:effectLst/>
                        <a:latin typeface="Times New Roman"/>
                        <a:ea typeface="MS Mincho"/>
                        <a:cs typeface="Times New Roman"/>
                      </a:endParaRPr>
                    </a:p>
                  </a:txBody>
                  <a:tcPr marL="68580" marR="68580" marT="0" marB="0"/>
                </a:tc>
                <a:tc>
                  <a:txBody>
                    <a:bodyPr/>
                    <a:lstStyle/>
                    <a:p>
                      <a:pPr marL="293688" marR="0" lvl="0" indent="-293688" algn="just" defTabSz="457200" rtl="0" eaLnBrk="1" fontAlgn="auto" latinLnBrk="0" hangingPunct="1">
                        <a:lnSpc>
                          <a:spcPct val="100000"/>
                        </a:lnSpc>
                        <a:spcBef>
                          <a:spcPts val="0"/>
                        </a:spcBef>
                        <a:spcAft>
                          <a:spcPts val="0"/>
                        </a:spcAft>
                        <a:buClrTx/>
                        <a:buSzTx/>
                        <a:buFont typeface="Symbol"/>
                        <a:buChar char=""/>
                        <a:tabLst/>
                        <a:defRPr/>
                      </a:pPr>
                      <a:r>
                        <a:rPr lang="en-US" sz="1600" dirty="0" smtClean="0">
                          <a:effectLst/>
                          <a:latin typeface="Times New Roman"/>
                          <a:ea typeface="MS Mincho"/>
                          <a:cs typeface="Times New Roman"/>
                        </a:rPr>
                        <a:t>Surface and aircraft sampling networks, TCCON;  SCIAMACHY </a:t>
                      </a:r>
                      <a:endParaRPr lang="en-US" sz="1600" dirty="0">
                        <a:effectLst/>
                        <a:latin typeface="Times New Roman"/>
                        <a:ea typeface="MS Mincho"/>
                        <a:cs typeface="Times New Roman"/>
                      </a:endParaRPr>
                    </a:p>
                  </a:txBody>
                  <a:tcPr marL="68580" marR="68580" marT="0" marB="0"/>
                </a:tc>
              </a:tr>
              <a:tr h="76955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dirty="0" err="1" smtClean="0">
                          <a:effectLst/>
                          <a:latin typeface="Times New Roman"/>
                          <a:ea typeface="MS Mincho"/>
                          <a:cs typeface="Times New Roman"/>
                        </a:rPr>
                        <a:t>Lohrenz</a:t>
                      </a:r>
                      <a:r>
                        <a:rPr lang="en-US" sz="1600" dirty="0" smtClean="0">
                          <a:effectLst/>
                          <a:latin typeface="Times New Roman"/>
                          <a:ea typeface="MS Mincho"/>
                          <a:cs typeface="Times New Roman"/>
                        </a:rPr>
                        <a:t>: Development of  observational tools and coupled  models of land-ocean- atmospheric fluxes and exchanges  in the Mississippi River watershed  and Gulf of Mexico in support of  carbon monitoring </a:t>
                      </a:r>
                      <a:endParaRPr lang="en-US" sz="1600" dirty="0">
                        <a:effectLst/>
                        <a:latin typeface="Times New Roman"/>
                        <a:ea typeface="MS Mincho"/>
                        <a:cs typeface="Times New Roman"/>
                      </a:endParaRPr>
                    </a:p>
                  </a:txBody>
                  <a:tcPr marL="68580" marR="68580" marT="0" marB="0"/>
                </a:tc>
                <a:tc>
                  <a:txBody>
                    <a:bodyPr/>
                    <a:lstStyle/>
                    <a:p>
                      <a:pPr marL="293688" marR="0" lvl="0" indent="-293688" algn="just" defTabSz="457200" rtl="0" eaLnBrk="1" fontAlgn="auto" latinLnBrk="0" hangingPunct="1">
                        <a:lnSpc>
                          <a:spcPct val="100000"/>
                        </a:lnSpc>
                        <a:spcBef>
                          <a:spcPts val="0"/>
                        </a:spcBef>
                        <a:spcAft>
                          <a:spcPts val="0"/>
                        </a:spcAft>
                        <a:buClrTx/>
                        <a:buSzTx/>
                        <a:buFont typeface="Symbol"/>
                        <a:buChar char=""/>
                        <a:tabLst/>
                        <a:defRPr/>
                      </a:pPr>
                      <a:r>
                        <a:rPr lang="en-US" sz="1600" dirty="0" smtClean="0">
                          <a:effectLst/>
                          <a:latin typeface="Times New Roman"/>
                          <a:ea typeface="MS Mincho"/>
                          <a:cs typeface="Times New Roman"/>
                        </a:rPr>
                        <a:t>USGS monitoring data, ship-based observations,</a:t>
                      </a:r>
                      <a:r>
                        <a:rPr lang="en-US" sz="1600" baseline="0" dirty="0" smtClean="0">
                          <a:effectLst/>
                          <a:latin typeface="Times New Roman"/>
                          <a:ea typeface="MS Mincho"/>
                          <a:cs typeface="Times New Roman"/>
                        </a:rPr>
                        <a:t> </a:t>
                      </a:r>
                      <a:r>
                        <a:rPr lang="en-US" sz="1600" dirty="0" smtClean="0">
                          <a:effectLst/>
                          <a:latin typeface="Times New Roman"/>
                          <a:ea typeface="MS Mincho"/>
                          <a:cs typeface="Times New Roman"/>
                        </a:rPr>
                        <a:t>NOAA Ocean Acidification monitoring program </a:t>
                      </a:r>
                      <a:endParaRPr lang="en-US" sz="1600" dirty="0">
                        <a:effectLst/>
                        <a:latin typeface="Times New Roman"/>
                        <a:ea typeface="MS Mincho"/>
                        <a:cs typeface="Times New Roman"/>
                      </a:endParaRPr>
                    </a:p>
                  </a:txBody>
                  <a:tcPr marL="68580" marR="68580" marT="0" marB="0"/>
                </a:tc>
              </a:tr>
            </a:tbl>
          </a:graphicData>
        </a:graphic>
      </p:graphicFrame>
    </p:spTree>
    <p:extLst>
      <p:ext uri="{BB962C8B-B14F-4D97-AF65-F5344CB8AC3E}">
        <p14:creationId xmlns:p14="http://schemas.microsoft.com/office/powerpoint/2010/main" val="743247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5"/>
          <p:cNvGraphicFramePr>
            <a:graphicFrameLocks/>
          </p:cNvGraphicFramePr>
          <p:nvPr>
            <p:extLst>
              <p:ext uri="{D42A27DB-BD31-4B8C-83A1-F6EECF244321}">
                <p14:modId xmlns:p14="http://schemas.microsoft.com/office/powerpoint/2010/main" val="622321081"/>
              </p:ext>
            </p:extLst>
          </p:nvPr>
        </p:nvGraphicFramePr>
        <p:xfrm>
          <a:off x="152400" y="117052"/>
          <a:ext cx="8839200" cy="6211827"/>
        </p:xfrm>
        <a:graphic>
          <a:graphicData uri="http://schemas.openxmlformats.org/drawingml/2006/table">
            <a:tbl>
              <a:tblPr firstRow="1" bandRow="1">
                <a:tableStyleId>{5C22544A-7EE6-4342-B048-85BDC9FD1C3A}</a:tableStyleId>
              </a:tblPr>
              <a:tblGrid>
                <a:gridCol w="4497754"/>
                <a:gridCol w="4341446"/>
              </a:tblGrid>
              <a:tr h="362546">
                <a:tc>
                  <a:txBody>
                    <a:bodyPr/>
                    <a:lstStyle/>
                    <a:p>
                      <a:r>
                        <a:rPr lang="en-US" dirty="0" smtClean="0"/>
                        <a:t>PI/CMS </a:t>
                      </a:r>
                      <a:r>
                        <a:rPr lang="en-US" sz="2000" dirty="0" smtClean="0">
                          <a:solidFill>
                            <a:srgbClr val="FF0000"/>
                          </a:solidFill>
                        </a:rPr>
                        <a:t>Fluxes</a:t>
                      </a:r>
                      <a:r>
                        <a:rPr lang="en-US" sz="2000" baseline="0" dirty="0" smtClean="0">
                          <a:solidFill>
                            <a:srgbClr val="FF0000"/>
                          </a:solidFill>
                        </a:rPr>
                        <a:t> </a:t>
                      </a:r>
                      <a:r>
                        <a:rPr lang="en-US" dirty="0" smtClean="0"/>
                        <a:t>Studies</a:t>
                      </a:r>
                      <a:endParaRPr lang="en-US" dirty="0"/>
                    </a:p>
                  </a:txBody>
                  <a:tcPr/>
                </a:tc>
                <a:tc>
                  <a:txBody>
                    <a:bodyPr/>
                    <a:lstStyle/>
                    <a:p>
                      <a:r>
                        <a:rPr lang="en-US" dirty="0" smtClean="0"/>
                        <a:t>Intercomparison</a:t>
                      </a:r>
                      <a:r>
                        <a:rPr lang="en-US" baseline="0" dirty="0" smtClean="0"/>
                        <a:t> Activities</a:t>
                      </a:r>
                      <a:endParaRPr lang="en-US" dirty="0"/>
                    </a:p>
                  </a:txBody>
                  <a:tcPr/>
                </a:tc>
              </a:tr>
              <a:tr h="725093">
                <a:tc>
                  <a:txBody>
                    <a:bodyPr/>
                    <a:lstStyle/>
                    <a:p>
                      <a:pPr marL="0" marR="0">
                        <a:spcBef>
                          <a:spcPts val="0"/>
                        </a:spcBef>
                        <a:spcAft>
                          <a:spcPts val="0"/>
                        </a:spcAft>
                      </a:pPr>
                      <a:r>
                        <a:rPr lang="en-US" sz="1600" b="1" kern="1200" dirty="0" smtClean="0">
                          <a:solidFill>
                            <a:schemeClr val="dk1"/>
                          </a:solidFill>
                          <a:effectLst/>
                          <a:latin typeface="Times New Roman"/>
                          <a:ea typeface="+mn-ea"/>
                          <a:cs typeface="Times New Roman"/>
                        </a:rPr>
                        <a:t>Miller</a:t>
                      </a:r>
                      <a:r>
                        <a:rPr lang="en-US" sz="1600" b="0" kern="1200" dirty="0" smtClean="0">
                          <a:solidFill>
                            <a:schemeClr val="dk1"/>
                          </a:solidFill>
                          <a:effectLst/>
                          <a:latin typeface="Times New Roman"/>
                          <a:ea typeface="+mn-ea"/>
                          <a:cs typeface="Times New Roman"/>
                        </a:rPr>
                        <a:t>: In situ CO2-based  </a:t>
                      </a:r>
                      <a:r>
                        <a:rPr lang="en-US" sz="1600" kern="1200" dirty="0" smtClean="0">
                          <a:solidFill>
                            <a:schemeClr val="dk1"/>
                          </a:solidFill>
                          <a:effectLst/>
                          <a:latin typeface="Times New Roman"/>
                          <a:ea typeface="+mn-ea"/>
                          <a:cs typeface="Times New Roman"/>
                        </a:rPr>
                        <a:t>evaluation of the Carbon  Monitoring System flux product </a:t>
                      </a:r>
                      <a:endParaRPr lang="en-US" sz="1600" dirty="0">
                        <a:effectLst/>
                        <a:latin typeface="Times New Roman"/>
                        <a:ea typeface="MS Mincho"/>
                        <a:cs typeface="Times New Roman"/>
                      </a:endParaRPr>
                    </a:p>
                  </a:txBody>
                  <a:tcPr marL="68580" marR="68580" marT="0" marB="0"/>
                </a:tc>
                <a:tc>
                  <a:txBody>
                    <a:bodyPr/>
                    <a:lstStyle/>
                    <a:p>
                      <a:pPr marL="285750" indent="-285750">
                        <a:buFont typeface="Arial"/>
                        <a:buChar char="•"/>
                      </a:pPr>
                      <a:r>
                        <a:rPr lang="en-US" sz="1600" kern="1200" dirty="0" smtClean="0">
                          <a:solidFill>
                            <a:schemeClr val="dk1"/>
                          </a:solidFill>
                          <a:effectLst/>
                          <a:latin typeface="Times New Roman"/>
                          <a:ea typeface="+mn-ea"/>
                          <a:cs typeface="Times New Roman"/>
                        </a:rPr>
                        <a:t>Comparison between observed CO2 and a  posteriori modeled CO2 from the CMS flux product </a:t>
                      </a:r>
                    </a:p>
                  </a:txBody>
                  <a:tcPr marL="68580" marR="68580" marT="0" marB="0"/>
                </a:tc>
              </a:tr>
              <a:tr h="58320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kern="1200" dirty="0" err="1" smtClean="0">
                          <a:solidFill>
                            <a:schemeClr val="dk1"/>
                          </a:solidFill>
                          <a:effectLst/>
                          <a:latin typeface="Times New Roman"/>
                          <a:ea typeface="+mn-ea"/>
                          <a:cs typeface="Times New Roman"/>
                        </a:rPr>
                        <a:t>Pawson</a:t>
                      </a:r>
                      <a:r>
                        <a:rPr lang="en-US" sz="1600" b="1" kern="1200" dirty="0" smtClean="0">
                          <a:solidFill>
                            <a:schemeClr val="dk1"/>
                          </a:solidFill>
                          <a:effectLst/>
                          <a:latin typeface="Times New Roman"/>
                          <a:ea typeface="+mn-ea"/>
                          <a:cs typeface="Times New Roman"/>
                        </a:rPr>
                        <a:t>: </a:t>
                      </a:r>
                      <a:r>
                        <a:rPr lang="en-US" sz="1600" b="0" kern="1200" dirty="0" smtClean="0">
                          <a:solidFill>
                            <a:schemeClr val="dk1"/>
                          </a:solidFill>
                          <a:effectLst/>
                          <a:latin typeface="Times New Roman"/>
                          <a:ea typeface="+mn-ea"/>
                          <a:cs typeface="Times New Roman"/>
                        </a:rPr>
                        <a:t>GEOS-CARB: A  </a:t>
                      </a:r>
                      <a:r>
                        <a:rPr lang="en-US" sz="1600" kern="1200" dirty="0" smtClean="0">
                          <a:solidFill>
                            <a:schemeClr val="dk1"/>
                          </a:solidFill>
                          <a:effectLst/>
                          <a:latin typeface="Times New Roman"/>
                          <a:ea typeface="+mn-ea"/>
                          <a:cs typeface="Times New Roman"/>
                        </a:rPr>
                        <a:t>Framework for Monitoring  Carbon Concentrations and Fluxes</a:t>
                      </a:r>
                      <a:r>
                        <a:rPr lang="en-US" sz="1600" dirty="0" smtClean="0">
                          <a:effectLst/>
                          <a:latin typeface="Times New Roman"/>
                          <a:cs typeface="Times New Roman"/>
                        </a:rPr>
                        <a:t> </a:t>
                      </a:r>
                      <a:endParaRPr lang="en-US" sz="1600" dirty="0">
                        <a:effectLst/>
                        <a:latin typeface="Times New Roman"/>
                        <a:ea typeface="MS Mincho"/>
                        <a:cs typeface="Times New Roman"/>
                      </a:endParaRPr>
                    </a:p>
                  </a:txBody>
                  <a:tcPr marL="68580" marR="68580" marT="0" marB="0"/>
                </a:tc>
                <a:tc>
                  <a:txBody>
                    <a:bodyPr/>
                    <a:lstStyle/>
                    <a:p>
                      <a:pPr marL="293688" marR="0" lvl="0" indent="-293688" algn="l" defTabSz="457200" rtl="0" eaLnBrk="1" fontAlgn="auto" latinLnBrk="0" hangingPunct="1">
                        <a:lnSpc>
                          <a:spcPct val="100000"/>
                        </a:lnSpc>
                        <a:spcBef>
                          <a:spcPts val="0"/>
                        </a:spcBef>
                        <a:spcAft>
                          <a:spcPts val="0"/>
                        </a:spcAft>
                        <a:buClrTx/>
                        <a:buSzTx/>
                        <a:buFont typeface="Symbol"/>
                        <a:buChar char=""/>
                        <a:tabLst/>
                        <a:defRPr/>
                      </a:pPr>
                      <a:r>
                        <a:rPr lang="en-US" sz="1600" dirty="0" smtClean="0">
                          <a:effectLst/>
                          <a:latin typeface="Times New Roman"/>
                          <a:ea typeface="MS Mincho"/>
                          <a:cs typeface="Times New Roman"/>
                        </a:rPr>
                        <a:t>Sander </a:t>
                      </a:r>
                      <a:r>
                        <a:rPr lang="en-US" sz="1600" dirty="0" err="1" smtClean="0">
                          <a:effectLst/>
                          <a:latin typeface="Times New Roman"/>
                          <a:ea typeface="MS Mincho"/>
                          <a:cs typeface="Times New Roman"/>
                        </a:rPr>
                        <a:t>Houweling</a:t>
                      </a:r>
                      <a:r>
                        <a:rPr lang="en-US" sz="1600" dirty="0" smtClean="0">
                          <a:effectLst/>
                          <a:latin typeface="Times New Roman"/>
                          <a:ea typeface="MS Mincho"/>
                          <a:cs typeface="Times New Roman"/>
                        </a:rPr>
                        <a:t> is conducting an  intercomparison of satellite-based CO2 inversions  under the aegis of the </a:t>
                      </a:r>
                      <a:r>
                        <a:rPr lang="en-US" sz="1600" dirty="0" err="1" smtClean="0">
                          <a:effectLst/>
                          <a:latin typeface="Times New Roman"/>
                          <a:ea typeface="MS Mincho"/>
                          <a:cs typeface="Times New Roman"/>
                        </a:rPr>
                        <a:t>Transcom</a:t>
                      </a:r>
                      <a:r>
                        <a:rPr lang="en-US" sz="1600" dirty="0" smtClean="0">
                          <a:effectLst/>
                          <a:latin typeface="Times New Roman"/>
                          <a:ea typeface="MS Mincho"/>
                          <a:cs typeface="Times New Roman"/>
                        </a:rPr>
                        <a:t> project.   </a:t>
                      </a:r>
                    </a:p>
                    <a:p>
                      <a:pPr marL="293688" marR="0" lvl="0" indent="-293688" algn="l" defTabSz="457200" rtl="0" eaLnBrk="1" fontAlgn="auto" latinLnBrk="0" hangingPunct="1">
                        <a:lnSpc>
                          <a:spcPct val="100000"/>
                        </a:lnSpc>
                        <a:spcBef>
                          <a:spcPts val="0"/>
                        </a:spcBef>
                        <a:spcAft>
                          <a:spcPts val="0"/>
                        </a:spcAft>
                        <a:buClrTx/>
                        <a:buSzTx/>
                        <a:buFont typeface="Symbol"/>
                        <a:buChar char=""/>
                        <a:tabLst/>
                        <a:defRPr/>
                      </a:pPr>
                      <a:r>
                        <a:rPr lang="en-US" sz="1600" dirty="0" smtClean="0">
                          <a:effectLst/>
                          <a:latin typeface="Times New Roman"/>
                          <a:ea typeface="MS Mincho"/>
                          <a:cs typeface="Times New Roman"/>
                        </a:rPr>
                        <a:t>in situ CO2 measurements at surface and from  aircraft, land-based column CO2 measurements  from TCCON, etc. </a:t>
                      </a:r>
                    </a:p>
                  </a:txBody>
                  <a:tcPr marL="68580" marR="68580" marT="0" marB="0"/>
                </a:tc>
              </a:tr>
              <a:tr h="96679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kern="1200" dirty="0" err="1" smtClean="0">
                          <a:solidFill>
                            <a:schemeClr val="dk1"/>
                          </a:solidFill>
                          <a:effectLst/>
                          <a:latin typeface="Times New Roman"/>
                          <a:ea typeface="+mn-ea"/>
                          <a:cs typeface="Times New Roman"/>
                        </a:rPr>
                        <a:t>Verdy</a:t>
                      </a:r>
                      <a:r>
                        <a:rPr lang="en-US" sz="1600" b="0" kern="1200" dirty="0" smtClean="0">
                          <a:solidFill>
                            <a:schemeClr val="dk1"/>
                          </a:solidFill>
                          <a:effectLst/>
                          <a:latin typeface="Times New Roman"/>
                          <a:ea typeface="+mn-ea"/>
                          <a:cs typeface="Times New Roman"/>
                        </a:rPr>
                        <a:t>: Towards a 4D-Var  Approach </a:t>
                      </a:r>
                      <a:r>
                        <a:rPr lang="en-US" sz="1600" kern="1200" dirty="0" smtClean="0">
                          <a:solidFill>
                            <a:schemeClr val="dk1"/>
                          </a:solidFill>
                          <a:effectLst/>
                          <a:latin typeface="Times New Roman"/>
                          <a:ea typeface="+mn-ea"/>
                          <a:cs typeface="Times New Roman"/>
                        </a:rPr>
                        <a:t>for Estimation of Air- Sea Carbon Dioxide Fluxes </a:t>
                      </a:r>
                      <a:endParaRPr lang="en-US" sz="1600" dirty="0">
                        <a:effectLst/>
                        <a:latin typeface="Times New Roman"/>
                        <a:ea typeface="MS Mincho"/>
                        <a:cs typeface="Times New Roman"/>
                      </a:endParaRPr>
                    </a:p>
                  </a:txBody>
                  <a:tcPr marL="68580" marR="68580" marT="0" marB="0"/>
                </a:tc>
                <a:tc>
                  <a:txBody>
                    <a:bodyPr/>
                    <a:lstStyle/>
                    <a:p>
                      <a:pPr marL="293688" marR="0" lvl="0" indent="-293688">
                        <a:spcBef>
                          <a:spcPts val="0"/>
                        </a:spcBef>
                        <a:spcAft>
                          <a:spcPts val="1400"/>
                        </a:spcAft>
                        <a:buFont typeface="Arial"/>
                        <a:buChar char="•"/>
                        <a:tabLst>
                          <a:tab pos="139700" algn="l"/>
                          <a:tab pos="457200" algn="l"/>
                        </a:tabLst>
                      </a:pPr>
                      <a:r>
                        <a:rPr lang="en-US" sz="1600" dirty="0" err="1">
                          <a:effectLst/>
                          <a:latin typeface="Times New Roman"/>
                          <a:ea typeface="ＭＳ 明朝"/>
                          <a:cs typeface="Times New Roman"/>
                        </a:rPr>
                        <a:t>Adjoint</a:t>
                      </a:r>
                      <a:r>
                        <a:rPr lang="en-US" sz="1600" dirty="0">
                          <a:effectLst/>
                          <a:latin typeface="Times New Roman"/>
                          <a:ea typeface="ＭＳ 明朝"/>
                          <a:cs typeface="Times New Roman"/>
                        </a:rPr>
                        <a:t> model evaluation of the cost function   </a:t>
                      </a:r>
                      <a:r>
                        <a:rPr lang="en-US" sz="1600" dirty="0" smtClean="0">
                          <a:effectLst/>
                          <a:latin typeface="Times New Roman"/>
                          <a:ea typeface="ＭＳ 明朝"/>
                          <a:cs typeface="Times New Roman"/>
                        </a:rPr>
                        <a:t>(misfit </a:t>
                      </a:r>
                      <a:r>
                        <a:rPr lang="en-US" sz="1600" dirty="0">
                          <a:effectLst/>
                          <a:latin typeface="Times New Roman"/>
                          <a:ea typeface="ＭＳ 明朝"/>
                          <a:cs typeface="Times New Roman"/>
                        </a:rPr>
                        <a:t>between observations and model);  GLODAPv1, CARINA, PACIFICA  </a:t>
                      </a:r>
                    </a:p>
                    <a:p>
                      <a:pPr marL="293688" marR="0" lvl="0" indent="-293688">
                        <a:spcBef>
                          <a:spcPts val="0"/>
                        </a:spcBef>
                        <a:spcAft>
                          <a:spcPts val="1400"/>
                        </a:spcAft>
                        <a:buFont typeface="Arial"/>
                        <a:buChar char="•"/>
                        <a:tabLst>
                          <a:tab pos="139700" algn="l"/>
                          <a:tab pos="457200" algn="l"/>
                        </a:tabLst>
                      </a:pPr>
                      <a:r>
                        <a:rPr lang="en-US" sz="1600" dirty="0">
                          <a:effectLst/>
                          <a:latin typeface="Times New Roman"/>
                          <a:ea typeface="ＭＳ 明朝"/>
                          <a:cs typeface="Times New Roman"/>
                        </a:rPr>
                        <a:t>Direct validation: comparison with satellite data  and in situ measurements; indirect validation:  comparison with </a:t>
                      </a:r>
                      <a:r>
                        <a:rPr lang="en-US" sz="1600" dirty="0" err="1">
                          <a:effectLst/>
                          <a:latin typeface="Times New Roman"/>
                          <a:ea typeface="ＭＳ 明朝"/>
                          <a:cs typeface="Times New Roman"/>
                        </a:rPr>
                        <a:t>climatologies</a:t>
                      </a:r>
                      <a:r>
                        <a:rPr lang="en-US" sz="1600" dirty="0">
                          <a:effectLst/>
                          <a:latin typeface="Times New Roman"/>
                          <a:ea typeface="ＭＳ 明朝"/>
                          <a:cs typeface="Times New Roman"/>
                        </a:rPr>
                        <a:t>  </a:t>
                      </a:r>
                    </a:p>
                  </a:txBody>
                  <a:tcPr marL="68580" marR="68580" marT="0" marB="0" anchor="ctr"/>
                </a:tc>
              </a:tr>
              <a:tr h="96679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dirty="0" smtClean="0">
                          <a:effectLst/>
                          <a:latin typeface="Times New Roman"/>
                          <a:ea typeface="MS Mincho"/>
                          <a:cs typeface="Times New Roman"/>
                        </a:rPr>
                        <a:t>West: </a:t>
                      </a:r>
                      <a:r>
                        <a:rPr lang="en-US" sz="1600" b="0" dirty="0" smtClean="0">
                          <a:effectLst/>
                          <a:latin typeface="Times New Roman"/>
                          <a:ea typeface="MS Mincho"/>
                          <a:cs typeface="Times New Roman"/>
                        </a:rPr>
                        <a:t>Estimating Global  Inventory-Based Net Carbon  Exchange from Agricultural Lands  for Use in the NASA Flux Pilot  Study </a:t>
                      </a:r>
                      <a:endParaRPr lang="en-US" sz="1600" b="0" dirty="0">
                        <a:effectLst/>
                        <a:latin typeface="Times New Roman"/>
                        <a:ea typeface="MS Mincho"/>
                        <a:cs typeface="Times New Roman"/>
                      </a:endParaRPr>
                    </a:p>
                  </a:txBody>
                  <a:tcPr marL="68580" marR="68580" marT="0" marB="0"/>
                </a:tc>
                <a:tc>
                  <a:txBody>
                    <a:bodyPr/>
                    <a:lstStyle/>
                    <a:p>
                      <a:pPr marL="293688" marR="0" lvl="0" indent="-293688" algn="just">
                        <a:spcBef>
                          <a:spcPts val="0"/>
                        </a:spcBef>
                        <a:spcAft>
                          <a:spcPts val="0"/>
                        </a:spcAft>
                        <a:buFont typeface="Symbol"/>
                        <a:buChar char=""/>
                      </a:pPr>
                      <a:r>
                        <a:rPr lang="en-US" sz="1600" dirty="0" smtClean="0">
                          <a:effectLst/>
                          <a:latin typeface="Times New Roman"/>
                          <a:ea typeface="MS Mincho"/>
                          <a:cs typeface="Times New Roman"/>
                        </a:rPr>
                        <a:t>Inherent intercomparison with inventory and  MODIS data </a:t>
                      </a:r>
                      <a:endParaRPr lang="en-US" sz="1600" dirty="0">
                        <a:effectLst/>
                        <a:latin typeface="Times New Roman"/>
                        <a:ea typeface="MS Mincho"/>
                        <a:cs typeface="Times New Roman"/>
                      </a:endParaRPr>
                    </a:p>
                  </a:txBody>
                  <a:tcPr marL="68580" marR="68580" marT="0" marB="0"/>
                </a:tc>
              </a:tr>
              <a:tr h="76955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dirty="0" err="1" smtClean="0">
                          <a:effectLst/>
                          <a:latin typeface="Times New Roman"/>
                          <a:ea typeface="MS Mincho"/>
                          <a:cs typeface="Times New Roman"/>
                        </a:rPr>
                        <a:t>Nehrkorn</a:t>
                      </a:r>
                      <a:r>
                        <a:rPr lang="en-US" sz="1600" b="1" dirty="0" smtClean="0">
                          <a:effectLst/>
                          <a:latin typeface="Times New Roman"/>
                          <a:ea typeface="MS Mincho"/>
                          <a:cs typeface="Times New Roman"/>
                        </a:rPr>
                        <a:t>: </a:t>
                      </a:r>
                      <a:r>
                        <a:rPr lang="en-US" sz="1600" b="0" dirty="0" smtClean="0">
                          <a:effectLst/>
                          <a:latin typeface="Times New Roman"/>
                          <a:ea typeface="MS Mincho"/>
                          <a:cs typeface="Times New Roman"/>
                        </a:rPr>
                        <a:t>Prototyping  Monitoring, Reporting and  Verification System for the  Regional Scale: The Boston-DC Corridor</a:t>
                      </a:r>
                    </a:p>
                  </a:txBody>
                  <a:tcPr marL="68580" marR="68580" marT="0" marB="0"/>
                </a:tc>
                <a:tc>
                  <a:txBody>
                    <a:bodyPr/>
                    <a:lstStyle/>
                    <a:p>
                      <a:pPr marL="293688" marR="0" lvl="0" indent="-293688" algn="just" defTabSz="457200" rtl="0" eaLnBrk="1" fontAlgn="auto" latinLnBrk="0" hangingPunct="1">
                        <a:lnSpc>
                          <a:spcPct val="100000"/>
                        </a:lnSpc>
                        <a:spcBef>
                          <a:spcPts val="0"/>
                        </a:spcBef>
                        <a:spcAft>
                          <a:spcPts val="0"/>
                        </a:spcAft>
                        <a:buClrTx/>
                        <a:buSzTx/>
                        <a:buFont typeface="Symbol"/>
                        <a:buChar char=""/>
                        <a:tabLst/>
                        <a:defRPr/>
                      </a:pPr>
                      <a:r>
                        <a:rPr lang="en-US" sz="1600" dirty="0" smtClean="0">
                          <a:effectLst/>
                          <a:latin typeface="Times New Roman"/>
                          <a:ea typeface="MS Mincho"/>
                          <a:cs typeface="Times New Roman"/>
                        </a:rPr>
                        <a:t>Comparison with </a:t>
                      </a:r>
                      <a:r>
                        <a:rPr lang="en-US" sz="1600" dirty="0" err="1" smtClean="0">
                          <a:effectLst/>
                          <a:latin typeface="Times New Roman"/>
                          <a:ea typeface="MS Mincho"/>
                          <a:cs typeface="Times New Roman"/>
                        </a:rPr>
                        <a:t>biospheric</a:t>
                      </a:r>
                      <a:r>
                        <a:rPr lang="en-US" sz="1600" dirty="0" smtClean="0">
                          <a:effectLst/>
                          <a:latin typeface="Times New Roman"/>
                          <a:ea typeface="MS Mincho"/>
                          <a:cs typeface="Times New Roman"/>
                        </a:rPr>
                        <a:t> CO2 flux estimates and  uncertainties from CASA models and CMS Flux  project </a:t>
                      </a:r>
                      <a:endParaRPr lang="en-US" sz="1600" dirty="0">
                        <a:effectLst/>
                        <a:latin typeface="Times New Roman"/>
                        <a:ea typeface="MS Mincho"/>
                        <a:cs typeface="Times New Roman"/>
                      </a:endParaRPr>
                    </a:p>
                  </a:txBody>
                  <a:tcPr marL="68580" marR="68580" marT="0" marB="0"/>
                </a:tc>
              </a:tr>
            </a:tbl>
          </a:graphicData>
        </a:graphic>
      </p:graphicFrame>
    </p:spTree>
    <p:extLst>
      <p:ext uri="{BB962C8B-B14F-4D97-AF65-F5344CB8AC3E}">
        <p14:creationId xmlns:p14="http://schemas.microsoft.com/office/powerpoint/2010/main" val="3415540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5"/>
          <p:cNvGraphicFramePr>
            <a:graphicFrameLocks/>
          </p:cNvGraphicFramePr>
          <p:nvPr>
            <p:extLst>
              <p:ext uri="{D42A27DB-BD31-4B8C-83A1-F6EECF244321}">
                <p14:modId xmlns:p14="http://schemas.microsoft.com/office/powerpoint/2010/main" val="2936053058"/>
              </p:ext>
            </p:extLst>
          </p:nvPr>
        </p:nvGraphicFramePr>
        <p:xfrm>
          <a:off x="152400" y="74818"/>
          <a:ext cx="8839200" cy="5058686"/>
        </p:xfrm>
        <a:graphic>
          <a:graphicData uri="http://schemas.openxmlformats.org/drawingml/2006/table">
            <a:tbl>
              <a:tblPr firstRow="1" bandRow="1">
                <a:tableStyleId>{5C22544A-7EE6-4342-B048-85BDC9FD1C3A}</a:tableStyleId>
              </a:tblPr>
              <a:tblGrid>
                <a:gridCol w="4497754"/>
                <a:gridCol w="4341446"/>
              </a:tblGrid>
              <a:tr h="362546">
                <a:tc>
                  <a:txBody>
                    <a:bodyPr/>
                    <a:lstStyle/>
                    <a:p>
                      <a:r>
                        <a:rPr lang="en-US" dirty="0" smtClean="0"/>
                        <a:t>PI/CMS </a:t>
                      </a:r>
                      <a:r>
                        <a:rPr lang="en-US" sz="2000" dirty="0" smtClean="0">
                          <a:solidFill>
                            <a:srgbClr val="FF0000"/>
                          </a:solidFill>
                        </a:rPr>
                        <a:t>Ocean/Lake </a:t>
                      </a:r>
                      <a:r>
                        <a:rPr lang="en-US" dirty="0" smtClean="0"/>
                        <a:t>Studies</a:t>
                      </a:r>
                      <a:endParaRPr lang="en-US" dirty="0"/>
                    </a:p>
                  </a:txBody>
                  <a:tcPr/>
                </a:tc>
                <a:tc>
                  <a:txBody>
                    <a:bodyPr/>
                    <a:lstStyle/>
                    <a:p>
                      <a:r>
                        <a:rPr lang="en-US" dirty="0" smtClean="0"/>
                        <a:t>Intercomparison</a:t>
                      </a:r>
                      <a:r>
                        <a:rPr lang="en-US" baseline="0" dirty="0" smtClean="0"/>
                        <a:t> Activities</a:t>
                      </a:r>
                      <a:endParaRPr lang="en-US" dirty="0"/>
                    </a:p>
                  </a:txBody>
                  <a:tcPr/>
                </a:tc>
              </a:tr>
              <a:tr h="725093">
                <a:tc>
                  <a:txBody>
                    <a:bodyPr/>
                    <a:lstStyle/>
                    <a:p>
                      <a:pPr marL="0" marR="0">
                        <a:spcBef>
                          <a:spcPts val="0"/>
                        </a:spcBef>
                        <a:spcAft>
                          <a:spcPts val="0"/>
                        </a:spcAft>
                      </a:pPr>
                      <a:r>
                        <a:rPr lang="en-US" sz="1600" b="1" kern="1200" dirty="0" smtClean="0">
                          <a:solidFill>
                            <a:schemeClr val="dk1"/>
                          </a:solidFill>
                          <a:effectLst/>
                          <a:latin typeface="Times New Roman"/>
                          <a:ea typeface="+mn-ea"/>
                          <a:cs typeface="Times New Roman"/>
                        </a:rPr>
                        <a:t>Balch</a:t>
                      </a:r>
                      <a:r>
                        <a:rPr lang="en-US" sz="1600" b="0" kern="1200" dirty="0" smtClean="0">
                          <a:solidFill>
                            <a:schemeClr val="dk1"/>
                          </a:solidFill>
                          <a:effectLst/>
                          <a:latin typeface="Times New Roman"/>
                          <a:ea typeface="+mn-ea"/>
                          <a:cs typeface="Times New Roman"/>
                        </a:rPr>
                        <a:t>: </a:t>
                      </a:r>
                      <a:r>
                        <a:rPr lang="en-US" sz="1600" b="0" kern="1200" dirty="0" err="1" smtClean="0">
                          <a:solidFill>
                            <a:schemeClr val="dk1"/>
                          </a:solidFill>
                          <a:effectLst/>
                          <a:latin typeface="Times New Roman"/>
                          <a:ea typeface="+mn-ea"/>
                          <a:cs typeface="Times New Roman"/>
                        </a:rPr>
                        <a:t>Coccolithophores</a:t>
                      </a:r>
                      <a:r>
                        <a:rPr lang="en-US" sz="1600" b="0" kern="1200" dirty="0" smtClean="0">
                          <a:solidFill>
                            <a:schemeClr val="dk1"/>
                          </a:solidFill>
                          <a:effectLst/>
                          <a:latin typeface="Times New Roman"/>
                          <a:ea typeface="+mn-ea"/>
                          <a:cs typeface="Times New Roman"/>
                        </a:rPr>
                        <a:t> of the  </a:t>
                      </a:r>
                      <a:r>
                        <a:rPr lang="en-US" sz="1600" kern="1200" dirty="0" smtClean="0">
                          <a:solidFill>
                            <a:schemeClr val="dk1"/>
                          </a:solidFill>
                          <a:effectLst/>
                          <a:latin typeface="Times New Roman"/>
                          <a:ea typeface="+mn-ea"/>
                          <a:cs typeface="Times New Roman"/>
                        </a:rPr>
                        <a:t>Beaufort and Chukchi Seas:  Harbingers of a polar  biogeochemical province in  transition? </a:t>
                      </a:r>
                    </a:p>
                    <a:p>
                      <a:pPr marL="0" marR="0">
                        <a:spcBef>
                          <a:spcPts val="0"/>
                        </a:spcBef>
                        <a:spcAft>
                          <a:spcPts val="0"/>
                        </a:spcAft>
                      </a:pPr>
                      <a:endParaRPr lang="en-US" sz="1600" dirty="0">
                        <a:effectLst/>
                        <a:latin typeface="Times New Roman"/>
                        <a:ea typeface="MS Mincho"/>
                        <a:cs typeface="Times New Roman"/>
                      </a:endParaRPr>
                    </a:p>
                  </a:txBody>
                  <a:tcPr marL="68580" marR="68580" marT="0" marB="0"/>
                </a:tc>
                <a:tc>
                  <a:txBody>
                    <a:bodyPr/>
                    <a:lstStyle/>
                    <a:p>
                      <a:pPr marL="285750" indent="-285750">
                        <a:buFont typeface="Arial"/>
                        <a:buChar char="•"/>
                      </a:pPr>
                      <a:r>
                        <a:rPr lang="en-US" sz="1600" kern="1200" dirty="0" smtClean="0">
                          <a:solidFill>
                            <a:schemeClr val="dk1"/>
                          </a:solidFill>
                          <a:effectLst/>
                          <a:latin typeface="Times New Roman"/>
                          <a:ea typeface="+mn-ea"/>
                          <a:cs typeface="Times New Roman"/>
                        </a:rPr>
                        <a:t>Awaiting</a:t>
                      </a:r>
                      <a:r>
                        <a:rPr lang="en-US" sz="1600" kern="1200" baseline="0" dirty="0" smtClean="0">
                          <a:solidFill>
                            <a:schemeClr val="dk1"/>
                          </a:solidFill>
                          <a:effectLst/>
                          <a:latin typeface="Times New Roman"/>
                          <a:ea typeface="+mn-ea"/>
                          <a:cs typeface="Times New Roman"/>
                        </a:rPr>
                        <a:t> feedback</a:t>
                      </a:r>
                      <a:endParaRPr lang="en-US" sz="1600" kern="1200" dirty="0" smtClean="0">
                        <a:solidFill>
                          <a:schemeClr val="dk1"/>
                        </a:solidFill>
                        <a:effectLst/>
                        <a:latin typeface="Times New Roman"/>
                        <a:ea typeface="+mn-ea"/>
                        <a:cs typeface="Times New Roman"/>
                      </a:endParaRPr>
                    </a:p>
                  </a:txBody>
                  <a:tcPr marL="68580" marR="68580" marT="0" marB="0"/>
                </a:tc>
              </a:tr>
              <a:tr h="58320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kern="1200" dirty="0" err="1" smtClean="0">
                          <a:solidFill>
                            <a:schemeClr val="dk1"/>
                          </a:solidFill>
                          <a:effectLst/>
                          <a:latin typeface="Times New Roman"/>
                          <a:ea typeface="+mn-ea"/>
                          <a:cs typeface="Times New Roman"/>
                        </a:rPr>
                        <a:t>Behrenfeld</a:t>
                      </a:r>
                      <a:r>
                        <a:rPr lang="en-US" sz="1600" b="1" kern="1200" dirty="0" smtClean="0">
                          <a:solidFill>
                            <a:schemeClr val="dk1"/>
                          </a:solidFill>
                          <a:effectLst/>
                          <a:latin typeface="Times New Roman"/>
                          <a:ea typeface="+mn-ea"/>
                          <a:cs typeface="Times New Roman"/>
                        </a:rPr>
                        <a:t>: </a:t>
                      </a:r>
                      <a:r>
                        <a:rPr lang="en-US" sz="1600" b="0" kern="1200" dirty="0" smtClean="0">
                          <a:solidFill>
                            <a:schemeClr val="dk1"/>
                          </a:solidFill>
                          <a:effectLst/>
                          <a:latin typeface="Times New Roman"/>
                          <a:ea typeface="+mn-ea"/>
                          <a:cs typeface="Times New Roman"/>
                        </a:rPr>
                        <a:t>Characterizing the  </a:t>
                      </a:r>
                      <a:r>
                        <a:rPr lang="en-US" sz="1600" kern="1200" dirty="0" smtClean="0">
                          <a:solidFill>
                            <a:schemeClr val="dk1"/>
                          </a:solidFill>
                          <a:effectLst/>
                          <a:latin typeface="Times New Roman"/>
                          <a:ea typeface="+mn-ea"/>
                          <a:cs typeface="Times New Roman"/>
                        </a:rPr>
                        <a:t>phytoplankton component of  oceanic particle assemblages </a:t>
                      </a:r>
                      <a:endParaRPr lang="en-US" sz="1600" dirty="0">
                        <a:effectLst/>
                        <a:latin typeface="Times New Roman"/>
                        <a:ea typeface="MS Mincho"/>
                        <a:cs typeface="Times New Roman"/>
                      </a:endParaRPr>
                    </a:p>
                  </a:txBody>
                  <a:tcPr marL="68580" marR="68580" marT="0" marB="0"/>
                </a:tc>
                <a:tc>
                  <a:txBody>
                    <a:bodyPr/>
                    <a:lstStyle/>
                    <a:p>
                      <a:pPr marL="285750" indent="-285750">
                        <a:buFont typeface="Arial"/>
                        <a:buChar char="•"/>
                      </a:pPr>
                      <a:r>
                        <a:rPr lang="en-US" sz="1600" kern="1200" dirty="0" smtClean="0">
                          <a:solidFill>
                            <a:schemeClr val="dk1"/>
                          </a:solidFill>
                          <a:effectLst/>
                          <a:latin typeface="Times New Roman"/>
                          <a:ea typeface="+mn-ea"/>
                          <a:cs typeface="Times New Roman"/>
                        </a:rPr>
                        <a:t>Site specific comparison to local optical  measurements </a:t>
                      </a:r>
                      <a:endParaRPr lang="en-US" sz="1600" kern="1200" dirty="0">
                        <a:solidFill>
                          <a:schemeClr val="dk1"/>
                        </a:solidFill>
                        <a:effectLst/>
                        <a:latin typeface="Times New Roman"/>
                        <a:ea typeface="+mn-ea"/>
                        <a:cs typeface="Times New Roman"/>
                      </a:endParaRPr>
                    </a:p>
                  </a:txBody>
                  <a:tcPr marL="68580" marR="68580" marT="0" marB="0"/>
                </a:tc>
              </a:tr>
              <a:tr h="96679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kern="1200" dirty="0" err="1" smtClean="0">
                          <a:solidFill>
                            <a:schemeClr val="dk1"/>
                          </a:solidFill>
                          <a:effectLst/>
                          <a:latin typeface="Times New Roman"/>
                          <a:ea typeface="+mn-ea"/>
                          <a:cs typeface="Times New Roman"/>
                        </a:rPr>
                        <a:t>Shuchman</a:t>
                      </a:r>
                      <a:r>
                        <a:rPr lang="en-US" sz="1600" b="0" kern="1200" dirty="0" smtClean="0">
                          <a:solidFill>
                            <a:schemeClr val="dk1"/>
                          </a:solidFill>
                          <a:effectLst/>
                          <a:latin typeface="Times New Roman"/>
                          <a:ea typeface="+mn-ea"/>
                          <a:cs typeface="Times New Roman"/>
                        </a:rPr>
                        <a:t>: Development of new  regional carbon monitoring  products for the Great Lakes  using satellite remote sensing  data </a:t>
                      </a:r>
                      <a:endParaRPr lang="en-US" sz="1600" b="0" dirty="0">
                        <a:effectLst/>
                        <a:latin typeface="Times New Roman"/>
                        <a:ea typeface="MS Mincho"/>
                        <a:cs typeface="Times New Roman"/>
                      </a:endParaRPr>
                    </a:p>
                  </a:txBody>
                  <a:tcPr marL="68580" marR="68580" marT="0" marB="0"/>
                </a:tc>
                <a:tc>
                  <a:txBody>
                    <a:bodyPr/>
                    <a:lstStyle/>
                    <a:p>
                      <a:pPr marL="293688" marR="0" lvl="0" indent="-293688">
                        <a:spcBef>
                          <a:spcPts val="0"/>
                        </a:spcBef>
                        <a:spcAft>
                          <a:spcPts val="1400"/>
                        </a:spcAft>
                        <a:buFont typeface="Arial"/>
                        <a:buChar char="•"/>
                        <a:tabLst>
                          <a:tab pos="139700" algn="l"/>
                          <a:tab pos="457200" algn="l"/>
                        </a:tabLst>
                      </a:pPr>
                      <a:r>
                        <a:rPr lang="en-US" sz="1600" dirty="0" smtClean="0">
                          <a:effectLst/>
                          <a:latin typeface="Times New Roman"/>
                          <a:ea typeface="ＭＳ 明朝"/>
                          <a:cs typeface="Times New Roman"/>
                        </a:rPr>
                        <a:t>Direct validation with Lake Michigan and Lake  Superior in situ measurements. Need comparisons  to in situ measurements in Lake Erie and Lake  Ontario. NOAA GLERL in situ monitoring data.  </a:t>
                      </a:r>
                    </a:p>
                    <a:p>
                      <a:pPr marL="293688" marR="0" lvl="0" indent="-293688">
                        <a:spcBef>
                          <a:spcPts val="0"/>
                        </a:spcBef>
                        <a:spcAft>
                          <a:spcPts val="1400"/>
                        </a:spcAft>
                        <a:buFont typeface="Arial"/>
                        <a:buChar char="•"/>
                        <a:tabLst>
                          <a:tab pos="139700" algn="l"/>
                          <a:tab pos="457200" algn="l"/>
                        </a:tabLst>
                      </a:pPr>
                      <a:r>
                        <a:rPr lang="en-US" sz="1600" dirty="0" smtClean="0">
                          <a:effectLst/>
                          <a:latin typeface="Times New Roman"/>
                          <a:ea typeface="ＭＳ 明朝"/>
                          <a:cs typeface="Times New Roman"/>
                        </a:rPr>
                        <a:t>Assessed performance of algorithm with relative accuracy and bias</a:t>
                      </a:r>
                      <a:endParaRPr lang="en-US" sz="1600" dirty="0">
                        <a:effectLst/>
                        <a:latin typeface="Times New Roman"/>
                        <a:ea typeface="ＭＳ 明朝"/>
                        <a:cs typeface="Times New Roman"/>
                      </a:endParaRPr>
                    </a:p>
                  </a:txBody>
                  <a:tcPr marL="68580" marR="68580" marT="0" marB="0" anchor="ctr"/>
                </a:tc>
              </a:tr>
              <a:tr h="53298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dirty="0" smtClean="0">
                          <a:effectLst/>
                          <a:latin typeface="Times New Roman"/>
                          <a:ea typeface="MS Mincho"/>
                          <a:cs typeface="Times New Roman"/>
                        </a:rPr>
                        <a:t>Graven</a:t>
                      </a:r>
                      <a:r>
                        <a:rPr lang="en-US" sz="1600" b="0" dirty="0" smtClean="0">
                          <a:effectLst/>
                          <a:latin typeface="Times New Roman"/>
                          <a:ea typeface="MS Mincho"/>
                          <a:cs typeface="Times New Roman"/>
                        </a:rPr>
                        <a:t>:</a:t>
                      </a:r>
                      <a:r>
                        <a:rPr lang="en-US" sz="1600" b="0" baseline="0" dirty="0" smtClean="0">
                          <a:effectLst/>
                          <a:latin typeface="Times New Roman"/>
                          <a:ea typeface="MS Mincho"/>
                          <a:cs typeface="Times New Roman"/>
                        </a:rPr>
                        <a:t> </a:t>
                      </a:r>
                      <a:r>
                        <a:rPr lang="en-US" sz="1600" b="0" dirty="0" smtClean="0">
                          <a:effectLst/>
                          <a:latin typeface="Times New Roman"/>
                          <a:ea typeface="MS Mincho"/>
                          <a:cs typeface="Times New Roman"/>
                        </a:rPr>
                        <a:t>Quantifying fossil and  </a:t>
                      </a:r>
                      <a:r>
                        <a:rPr lang="en-US" sz="1600" b="0" dirty="0" err="1" smtClean="0">
                          <a:effectLst/>
                          <a:latin typeface="Times New Roman"/>
                          <a:ea typeface="MS Mincho"/>
                          <a:cs typeface="Times New Roman"/>
                        </a:rPr>
                        <a:t>biospheric</a:t>
                      </a:r>
                      <a:r>
                        <a:rPr lang="en-US" sz="1600" b="0" dirty="0" smtClean="0">
                          <a:effectLst/>
                          <a:latin typeface="Times New Roman"/>
                          <a:ea typeface="MS Mincho"/>
                          <a:cs typeface="Times New Roman"/>
                        </a:rPr>
                        <a:t> CO2 fluxes in California  using ground9based and satellite  observations</a:t>
                      </a:r>
                    </a:p>
                  </a:txBody>
                  <a:tcPr marL="68580" marR="68580" marT="0" marB="0"/>
                </a:tc>
                <a:tc>
                  <a:txBody>
                    <a:bodyPr/>
                    <a:lstStyle/>
                    <a:p>
                      <a:pPr marL="293688" marR="0" lvl="0" indent="-293688" algn="just" defTabSz="457200" rtl="0" eaLnBrk="1" fontAlgn="auto" latinLnBrk="0" hangingPunct="1">
                        <a:lnSpc>
                          <a:spcPct val="100000"/>
                        </a:lnSpc>
                        <a:spcBef>
                          <a:spcPts val="0"/>
                        </a:spcBef>
                        <a:spcAft>
                          <a:spcPts val="0"/>
                        </a:spcAft>
                        <a:buClrTx/>
                        <a:buSzTx/>
                        <a:buFont typeface="Symbol"/>
                        <a:buChar char=""/>
                        <a:tabLst/>
                        <a:defRPr/>
                      </a:pPr>
                      <a:r>
                        <a:rPr lang="en-US" sz="1600" dirty="0" smtClean="0">
                          <a:effectLst/>
                          <a:latin typeface="Times New Roman"/>
                          <a:ea typeface="MS Mincho"/>
                          <a:cs typeface="Times New Roman"/>
                        </a:rPr>
                        <a:t>Compare the inversion-based top-down estimates of CO2 fluxes with other top-down and bottom-up estimates in California. Use independent atmospheric data to evaluate the inversion results as well</a:t>
                      </a:r>
                    </a:p>
                  </a:txBody>
                  <a:tcPr marL="68580" marR="68580" marT="0" marB="0"/>
                </a:tc>
              </a:tr>
            </a:tbl>
          </a:graphicData>
        </a:graphic>
      </p:graphicFrame>
    </p:spTree>
    <p:extLst>
      <p:ext uri="{BB962C8B-B14F-4D97-AF65-F5344CB8AC3E}">
        <p14:creationId xmlns:p14="http://schemas.microsoft.com/office/powerpoint/2010/main" val="866323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lvl="0"/>
            <a:r>
              <a:rPr lang="en-US" dirty="0" smtClean="0"/>
              <a:t>Document Validation efforts to assess algorithm performance</a:t>
            </a:r>
          </a:p>
          <a:p>
            <a:pPr lvl="0"/>
            <a:r>
              <a:rPr lang="en-US" dirty="0" smtClean="0"/>
              <a:t>Document </a:t>
            </a:r>
            <a:r>
              <a:rPr lang="en-US" dirty="0"/>
              <a:t>the range of intercomparison activities </a:t>
            </a:r>
            <a:r>
              <a:rPr lang="en-US" i="1" dirty="0"/>
              <a:t>within</a:t>
            </a:r>
            <a:r>
              <a:rPr lang="en-US" dirty="0"/>
              <a:t> each of the primary domains (biomass, flux, oceans).</a:t>
            </a:r>
          </a:p>
          <a:p>
            <a:pPr lvl="0"/>
            <a:r>
              <a:rPr lang="en-US" dirty="0"/>
              <a:t>Identify key gaps where further intercomparison efforts are warranted.</a:t>
            </a:r>
          </a:p>
          <a:p>
            <a:r>
              <a:rPr lang="en-US" dirty="0"/>
              <a:t>Document effective strategies for intercomparison activities.</a:t>
            </a:r>
          </a:p>
        </p:txBody>
      </p:sp>
      <p:sp>
        <p:nvSpPr>
          <p:cNvPr id="2" name="Title 1"/>
          <p:cNvSpPr>
            <a:spLocks noGrp="1"/>
          </p:cNvSpPr>
          <p:nvPr>
            <p:ph type="title"/>
          </p:nvPr>
        </p:nvSpPr>
        <p:spPr/>
        <p:txBody>
          <a:bodyPr>
            <a:normAutofit/>
          </a:bodyPr>
          <a:lstStyle/>
          <a:p>
            <a:r>
              <a:rPr lang="en-US" b="1" dirty="0" smtClean="0"/>
              <a:t>Charge</a:t>
            </a:r>
            <a:endParaRPr lang="en-US" dirty="0"/>
          </a:p>
        </p:txBody>
      </p:sp>
    </p:spTree>
    <p:extLst>
      <p:ext uri="{BB962C8B-B14F-4D97-AF65-F5344CB8AC3E}">
        <p14:creationId xmlns:p14="http://schemas.microsoft.com/office/powerpoint/2010/main" val="343634612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Solicit CMS team input to survey question about </a:t>
            </a:r>
            <a:r>
              <a:rPr lang="en-US" dirty="0" smtClean="0"/>
              <a:t>validation and intercomparison </a:t>
            </a:r>
            <a:r>
              <a:rPr lang="en-US" dirty="0"/>
              <a:t>efforts.</a:t>
            </a:r>
          </a:p>
          <a:p>
            <a:pPr lvl="0"/>
            <a:r>
              <a:rPr lang="en-US" dirty="0" smtClean="0"/>
              <a:t>Discussion among Working </a:t>
            </a:r>
            <a:r>
              <a:rPr lang="en-US" dirty="0"/>
              <a:t>Group members to document “best-practices” for intercomparison activities.</a:t>
            </a:r>
          </a:p>
          <a:p>
            <a:endParaRPr lang="en-US" dirty="0"/>
          </a:p>
        </p:txBody>
      </p:sp>
      <p:sp>
        <p:nvSpPr>
          <p:cNvPr id="2" name="Title 1"/>
          <p:cNvSpPr>
            <a:spLocks noGrp="1"/>
          </p:cNvSpPr>
          <p:nvPr>
            <p:ph type="title"/>
          </p:nvPr>
        </p:nvSpPr>
        <p:spPr/>
        <p:txBody>
          <a:bodyPr>
            <a:normAutofit/>
          </a:bodyPr>
          <a:lstStyle/>
          <a:p>
            <a:r>
              <a:rPr lang="en-US" b="1" dirty="0" smtClean="0"/>
              <a:t>Approach</a:t>
            </a:r>
            <a:endParaRPr lang="en-US" dirty="0"/>
          </a:p>
        </p:txBody>
      </p:sp>
    </p:spTree>
    <p:extLst>
      <p:ext uri="{BB962C8B-B14F-4D97-AF65-F5344CB8AC3E}">
        <p14:creationId xmlns:p14="http://schemas.microsoft.com/office/powerpoint/2010/main" val="22035447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1732521"/>
            <a:ext cx="8167345" cy="3450696"/>
          </a:xfrm>
        </p:spPr>
        <p:txBody>
          <a:bodyPr/>
          <a:lstStyle/>
          <a:p>
            <a:pPr marL="0" indent="0">
              <a:buNone/>
            </a:pPr>
            <a:r>
              <a:rPr lang="en-US" dirty="0" smtClean="0"/>
              <a:t>Most studies involved in direct or indirect validation</a:t>
            </a:r>
          </a:p>
          <a:p>
            <a:pPr marL="0" indent="0">
              <a:buNone/>
            </a:pPr>
            <a:r>
              <a:rPr lang="en-US" dirty="0" smtClean="0"/>
              <a:t>Differences attributed to:</a:t>
            </a:r>
          </a:p>
          <a:p>
            <a:r>
              <a:rPr lang="en-US" dirty="0" smtClean="0"/>
              <a:t>Data inputs (i.e., base layer)</a:t>
            </a:r>
          </a:p>
          <a:p>
            <a:r>
              <a:rPr lang="en-US" dirty="0" smtClean="0"/>
              <a:t>Extrapolation Algorithm (parametric </a:t>
            </a:r>
            <a:r>
              <a:rPr lang="en-US" dirty="0" err="1" smtClean="0"/>
              <a:t>vs</a:t>
            </a:r>
            <a:r>
              <a:rPr lang="en-US" dirty="0" smtClean="0"/>
              <a:t> non-parametric)</a:t>
            </a:r>
          </a:p>
          <a:p>
            <a:r>
              <a:rPr lang="en-US" dirty="0" smtClean="0"/>
              <a:t>Biomass </a:t>
            </a:r>
            <a:r>
              <a:rPr lang="en-US" dirty="0" err="1" smtClean="0"/>
              <a:t>allometrics</a:t>
            </a:r>
            <a:endParaRPr lang="en-US" dirty="0" smtClean="0"/>
          </a:p>
          <a:p>
            <a:r>
              <a:rPr lang="en-US" dirty="0" smtClean="0"/>
              <a:t>Scale/resolution of analysis</a:t>
            </a:r>
          </a:p>
        </p:txBody>
      </p:sp>
      <p:sp>
        <p:nvSpPr>
          <p:cNvPr id="2" name="Title 1"/>
          <p:cNvSpPr>
            <a:spLocks noGrp="1"/>
          </p:cNvSpPr>
          <p:nvPr>
            <p:ph type="title"/>
          </p:nvPr>
        </p:nvSpPr>
        <p:spPr/>
        <p:txBody>
          <a:bodyPr>
            <a:normAutofit fontScale="90000"/>
          </a:bodyPr>
          <a:lstStyle/>
          <a:p>
            <a:r>
              <a:rPr lang="en-US" b="1" dirty="0"/>
              <a:t>Summary of Past </a:t>
            </a:r>
            <a:r>
              <a:rPr lang="en-US" b="1" dirty="0" smtClean="0"/>
              <a:t>Outcomes</a:t>
            </a:r>
            <a:br>
              <a:rPr lang="en-US" b="1" dirty="0" smtClean="0"/>
            </a:br>
            <a:r>
              <a:rPr lang="en-US" b="1" dirty="0" smtClean="0">
                <a:solidFill>
                  <a:srgbClr val="000000"/>
                </a:solidFill>
              </a:rPr>
              <a:t>Biomass</a:t>
            </a:r>
            <a:endParaRPr lang="en-US" b="1" dirty="0">
              <a:solidFill>
                <a:srgbClr val="000000"/>
              </a:solidFill>
            </a:endParaRPr>
          </a:p>
        </p:txBody>
      </p:sp>
      <p:grpSp>
        <p:nvGrpSpPr>
          <p:cNvPr id="4" name="Group 3"/>
          <p:cNvGrpSpPr/>
          <p:nvPr/>
        </p:nvGrpSpPr>
        <p:grpSpPr>
          <a:xfrm>
            <a:off x="85082" y="4935814"/>
            <a:ext cx="5691225" cy="1828800"/>
            <a:chOff x="1714499" y="3319463"/>
            <a:chExt cx="5691225" cy="1828800"/>
          </a:xfrm>
        </p:grpSpPr>
        <p:pic>
          <p:nvPicPr>
            <p:cNvPr id="5" name="Picture 4"/>
            <p:cNvPicPr>
              <a:picLocks noChangeAspect="1"/>
            </p:cNvPicPr>
            <p:nvPr/>
          </p:nvPicPr>
          <p:blipFill rotWithShape="1">
            <a:blip r:embed="rId2"/>
            <a:srcRect b="5303"/>
            <a:stretch/>
          </p:blipFill>
          <p:spPr>
            <a:xfrm>
              <a:off x="1714499" y="3319463"/>
              <a:ext cx="5691225" cy="1828800"/>
            </a:xfrm>
            <a:prstGeom prst="rect">
              <a:avLst/>
            </a:prstGeom>
            <a:effectLst>
              <a:outerShdw blurRad="130175" dist="127000" dir="2700000" algn="tl" rotWithShape="0">
                <a:srgbClr val="000000">
                  <a:alpha val="43000"/>
                </a:srgbClr>
              </a:outerShdw>
            </a:effectLst>
          </p:spPr>
        </p:pic>
        <p:sp>
          <p:nvSpPr>
            <p:cNvPr id="6" name="TextBox 5"/>
            <p:cNvSpPr txBox="1"/>
            <p:nvPr/>
          </p:nvSpPr>
          <p:spPr>
            <a:xfrm>
              <a:off x="4902698" y="4679574"/>
              <a:ext cx="684803" cy="215444"/>
            </a:xfrm>
            <a:prstGeom prst="rect">
              <a:avLst/>
            </a:prstGeom>
            <a:noFill/>
          </p:spPr>
          <p:txBody>
            <a:bodyPr wrap="none" rtlCol="0">
              <a:spAutoFit/>
            </a:bodyPr>
            <a:lstStyle/>
            <a:p>
              <a:r>
                <a:rPr lang="en-US" sz="800" b="1" dirty="0" smtClean="0"/>
                <a:t>Uncertainty</a:t>
              </a:r>
              <a:endParaRPr lang="en-US" sz="800" b="1" dirty="0"/>
            </a:p>
          </p:txBody>
        </p:sp>
      </p:grpSp>
      <p:sp>
        <p:nvSpPr>
          <p:cNvPr id="7" name="TextBox 6"/>
          <p:cNvSpPr txBox="1"/>
          <p:nvPr/>
        </p:nvSpPr>
        <p:spPr>
          <a:xfrm>
            <a:off x="926355" y="4848993"/>
            <a:ext cx="1191289" cy="369332"/>
          </a:xfrm>
          <a:prstGeom prst="rect">
            <a:avLst/>
          </a:prstGeom>
          <a:noFill/>
        </p:spPr>
        <p:txBody>
          <a:bodyPr wrap="none" rtlCol="0">
            <a:spAutoFit/>
          </a:bodyPr>
          <a:lstStyle/>
          <a:p>
            <a:r>
              <a:rPr lang="en-US" dirty="0" smtClean="0"/>
              <a:t>AGB 250m</a:t>
            </a:r>
            <a:endParaRPr lang="en-US" dirty="0"/>
          </a:p>
        </p:txBody>
      </p:sp>
      <p:sp>
        <p:nvSpPr>
          <p:cNvPr id="8" name="TextBox 7"/>
          <p:cNvSpPr txBox="1"/>
          <p:nvPr/>
        </p:nvSpPr>
        <p:spPr>
          <a:xfrm>
            <a:off x="3958084" y="4830151"/>
            <a:ext cx="1333305" cy="369332"/>
          </a:xfrm>
          <a:prstGeom prst="rect">
            <a:avLst/>
          </a:prstGeom>
          <a:noFill/>
        </p:spPr>
        <p:txBody>
          <a:bodyPr wrap="none" rtlCol="0">
            <a:spAutoFit/>
          </a:bodyPr>
          <a:lstStyle/>
          <a:p>
            <a:r>
              <a:rPr lang="en-US" dirty="0" smtClean="0"/>
              <a:t>Uncertainty</a:t>
            </a:r>
            <a:endParaRPr lang="en-US" dirty="0"/>
          </a:p>
        </p:txBody>
      </p:sp>
      <p:pic>
        <p:nvPicPr>
          <p:cNvPr id="10" name="Picture 9"/>
          <p:cNvPicPr>
            <a:picLocks noChangeAspect="1"/>
          </p:cNvPicPr>
          <p:nvPr/>
        </p:nvPicPr>
        <p:blipFill>
          <a:blip r:embed="rId3"/>
          <a:stretch>
            <a:fillRect/>
          </a:stretch>
        </p:blipFill>
        <p:spPr>
          <a:xfrm>
            <a:off x="5859822" y="4067898"/>
            <a:ext cx="3284180" cy="2730452"/>
          </a:xfrm>
          <a:prstGeom prst="rect">
            <a:avLst/>
          </a:prstGeom>
        </p:spPr>
      </p:pic>
    </p:spTree>
    <p:extLst>
      <p:ext uri="{BB962C8B-B14F-4D97-AF65-F5344CB8AC3E}">
        <p14:creationId xmlns:p14="http://schemas.microsoft.com/office/powerpoint/2010/main" val="129076067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Compare net fluxes at the surface but there is no formal approach</a:t>
            </a:r>
          </a:p>
          <a:p>
            <a:r>
              <a:rPr lang="en-US" dirty="0" smtClean="0"/>
              <a:t>Some efforts to compare top-down approaches</a:t>
            </a:r>
          </a:p>
          <a:p>
            <a:r>
              <a:rPr lang="en-US" dirty="0" smtClean="0"/>
              <a:t>Still looking for a “Gold Standard” against which to compare fluxe</a:t>
            </a:r>
            <a:r>
              <a:rPr lang="en-US" dirty="0"/>
              <a:t>s</a:t>
            </a:r>
            <a:endParaRPr lang="en-US" dirty="0" smtClean="0"/>
          </a:p>
          <a:p>
            <a:endParaRPr lang="en-US" dirty="0" smtClean="0"/>
          </a:p>
          <a:p>
            <a:endParaRPr lang="en-US" dirty="0"/>
          </a:p>
        </p:txBody>
      </p:sp>
      <p:sp>
        <p:nvSpPr>
          <p:cNvPr id="2" name="Title 1"/>
          <p:cNvSpPr>
            <a:spLocks noGrp="1"/>
          </p:cNvSpPr>
          <p:nvPr>
            <p:ph type="title"/>
          </p:nvPr>
        </p:nvSpPr>
        <p:spPr/>
        <p:txBody>
          <a:bodyPr>
            <a:normAutofit fontScale="90000"/>
          </a:bodyPr>
          <a:lstStyle/>
          <a:p>
            <a:r>
              <a:rPr lang="en-US" b="1" dirty="0"/>
              <a:t>Summary of Past </a:t>
            </a:r>
            <a:r>
              <a:rPr lang="en-US" b="1" dirty="0" smtClean="0"/>
              <a:t>Outcomes</a:t>
            </a:r>
            <a:r>
              <a:rPr lang="en-US" dirty="0" smtClean="0"/>
              <a:t/>
            </a:r>
            <a:br>
              <a:rPr lang="en-US" dirty="0" smtClean="0"/>
            </a:br>
            <a:r>
              <a:rPr lang="en-US" b="1" dirty="0" smtClean="0">
                <a:solidFill>
                  <a:srgbClr val="000000"/>
                </a:solidFill>
              </a:rPr>
              <a:t>Fluxes</a:t>
            </a:r>
            <a:endParaRPr lang="en-US" b="1" dirty="0">
              <a:solidFill>
                <a:srgbClr val="000000"/>
              </a:solidFill>
            </a:endParaRPr>
          </a:p>
        </p:txBody>
      </p:sp>
    </p:spTree>
    <p:extLst>
      <p:ext uri="{BB962C8B-B14F-4D97-AF65-F5344CB8AC3E}">
        <p14:creationId xmlns:p14="http://schemas.microsoft.com/office/powerpoint/2010/main" val="251425027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5 studies have been identified</a:t>
            </a:r>
          </a:p>
          <a:p>
            <a:r>
              <a:rPr lang="en-US" dirty="0" smtClean="0"/>
              <a:t>Some studies look at biomass, others at fluxes</a:t>
            </a:r>
          </a:p>
          <a:p>
            <a:r>
              <a:rPr lang="en-US" dirty="0" smtClean="0"/>
              <a:t>No formal approach for intercomparison of results </a:t>
            </a:r>
            <a:endParaRPr lang="en-US" dirty="0"/>
          </a:p>
        </p:txBody>
      </p:sp>
      <p:sp>
        <p:nvSpPr>
          <p:cNvPr id="2" name="Title 1"/>
          <p:cNvSpPr>
            <a:spLocks noGrp="1"/>
          </p:cNvSpPr>
          <p:nvPr>
            <p:ph type="title"/>
          </p:nvPr>
        </p:nvSpPr>
        <p:spPr/>
        <p:txBody>
          <a:bodyPr>
            <a:normAutofit fontScale="90000"/>
          </a:bodyPr>
          <a:lstStyle/>
          <a:p>
            <a:r>
              <a:rPr lang="en-US" b="1" dirty="0"/>
              <a:t>Summary of Past </a:t>
            </a:r>
            <a:r>
              <a:rPr lang="en-US" b="1" dirty="0" smtClean="0"/>
              <a:t>Outcomes</a:t>
            </a:r>
            <a:r>
              <a:rPr lang="en-US" dirty="0" smtClean="0"/>
              <a:t/>
            </a:r>
            <a:br>
              <a:rPr lang="en-US" dirty="0" smtClean="0"/>
            </a:br>
            <a:r>
              <a:rPr lang="en-US" b="1" dirty="0" smtClean="0">
                <a:solidFill>
                  <a:srgbClr val="000000"/>
                </a:solidFill>
              </a:rPr>
              <a:t>Ocean/Lakes</a:t>
            </a:r>
            <a:endParaRPr lang="en-US" b="1" dirty="0">
              <a:solidFill>
                <a:srgbClr val="000000"/>
              </a:solidFill>
            </a:endParaRPr>
          </a:p>
        </p:txBody>
      </p:sp>
    </p:spTree>
    <p:extLst>
      <p:ext uri="{BB962C8B-B14F-4D97-AF65-F5344CB8AC3E}">
        <p14:creationId xmlns:p14="http://schemas.microsoft.com/office/powerpoint/2010/main" val="223530215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Define strategy for advancing the </a:t>
            </a:r>
            <a:r>
              <a:rPr lang="en-US" dirty="0"/>
              <a:t>a</a:t>
            </a:r>
            <a:r>
              <a:rPr lang="en-US" dirty="0" smtClean="0"/>
              <a:t>ssessment metrics </a:t>
            </a:r>
            <a:r>
              <a:rPr lang="en-US" dirty="0" smtClean="0"/>
              <a:t>of Algorithm Performance (compile relative accuracy, bias, etc. for different products)</a:t>
            </a:r>
          </a:p>
          <a:p>
            <a:r>
              <a:rPr lang="en-US" dirty="0" smtClean="0"/>
              <a:t>Establish a protocol for </a:t>
            </a:r>
            <a:r>
              <a:rPr lang="en-US" smtClean="0"/>
              <a:t>product intercomparison</a:t>
            </a:r>
            <a:endParaRPr lang="en-US" dirty="0" smtClean="0"/>
          </a:p>
          <a:p>
            <a:endParaRPr lang="en-US" dirty="0" smtClean="0"/>
          </a:p>
        </p:txBody>
      </p:sp>
      <p:sp>
        <p:nvSpPr>
          <p:cNvPr id="2" name="Title 1"/>
          <p:cNvSpPr>
            <a:spLocks noGrp="1"/>
          </p:cNvSpPr>
          <p:nvPr>
            <p:ph type="title"/>
          </p:nvPr>
        </p:nvSpPr>
        <p:spPr/>
        <p:txBody>
          <a:bodyPr>
            <a:normAutofit/>
          </a:bodyPr>
          <a:lstStyle/>
          <a:p>
            <a:r>
              <a:rPr lang="en-US" dirty="0" smtClean="0"/>
              <a:t>Next Steps</a:t>
            </a:r>
            <a:endParaRPr lang="en-US" dirty="0"/>
          </a:p>
        </p:txBody>
      </p:sp>
    </p:spTree>
    <p:extLst>
      <p:ext uri="{BB962C8B-B14F-4D97-AF65-F5344CB8AC3E}">
        <p14:creationId xmlns:p14="http://schemas.microsoft.com/office/powerpoint/2010/main" val="1158473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p:cNvGraphicFramePr>
          <p:nvPr>
            <p:extLst>
              <p:ext uri="{D42A27DB-BD31-4B8C-83A1-F6EECF244321}">
                <p14:modId xmlns:p14="http://schemas.microsoft.com/office/powerpoint/2010/main" val="1074807828"/>
              </p:ext>
            </p:extLst>
          </p:nvPr>
        </p:nvGraphicFramePr>
        <p:xfrm>
          <a:off x="152400" y="117052"/>
          <a:ext cx="8839200" cy="6619028"/>
        </p:xfrm>
        <a:graphic>
          <a:graphicData uri="http://schemas.openxmlformats.org/drawingml/2006/table">
            <a:tbl>
              <a:tblPr firstRow="1" bandRow="1">
                <a:tableStyleId>{5C22544A-7EE6-4342-B048-85BDC9FD1C3A}</a:tableStyleId>
              </a:tblPr>
              <a:tblGrid>
                <a:gridCol w="4419600"/>
                <a:gridCol w="4419600"/>
              </a:tblGrid>
              <a:tr h="362546">
                <a:tc>
                  <a:txBody>
                    <a:bodyPr/>
                    <a:lstStyle/>
                    <a:p>
                      <a:r>
                        <a:rPr lang="en-US" dirty="0" smtClean="0"/>
                        <a:t>PI/CMS </a:t>
                      </a:r>
                      <a:r>
                        <a:rPr lang="en-US" sz="2000" dirty="0" smtClean="0">
                          <a:solidFill>
                            <a:srgbClr val="FF0000"/>
                          </a:solidFill>
                        </a:rPr>
                        <a:t>Biomass</a:t>
                      </a:r>
                      <a:r>
                        <a:rPr lang="en-US" baseline="0" dirty="0" smtClean="0">
                          <a:solidFill>
                            <a:srgbClr val="FF0000"/>
                          </a:solidFill>
                        </a:rPr>
                        <a:t> </a:t>
                      </a:r>
                      <a:r>
                        <a:rPr lang="en-US" dirty="0" smtClean="0"/>
                        <a:t>Studies</a:t>
                      </a:r>
                      <a:endParaRPr lang="en-US" dirty="0"/>
                    </a:p>
                  </a:txBody>
                  <a:tcPr/>
                </a:tc>
                <a:tc>
                  <a:txBody>
                    <a:bodyPr/>
                    <a:lstStyle/>
                    <a:p>
                      <a:r>
                        <a:rPr lang="en-US" dirty="0" smtClean="0"/>
                        <a:t>Intercomparison</a:t>
                      </a:r>
                      <a:r>
                        <a:rPr lang="en-US" baseline="0" dirty="0" smtClean="0"/>
                        <a:t> Activities</a:t>
                      </a:r>
                      <a:endParaRPr lang="en-US" dirty="0"/>
                    </a:p>
                  </a:txBody>
                  <a:tcPr/>
                </a:tc>
              </a:tr>
              <a:tr h="769556">
                <a:tc>
                  <a:txBody>
                    <a:bodyPr/>
                    <a:lstStyle/>
                    <a:p>
                      <a:pPr marL="0" marR="0">
                        <a:spcBef>
                          <a:spcPts val="0"/>
                        </a:spcBef>
                        <a:spcAft>
                          <a:spcPts val="0"/>
                        </a:spcAft>
                      </a:pPr>
                      <a:r>
                        <a:rPr lang="en-US" sz="1600" b="1" dirty="0">
                          <a:effectLst/>
                          <a:latin typeface="Times New Roman"/>
                          <a:ea typeface="MS Mincho"/>
                          <a:cs typeface="Times New Roman"/>
                        </a:rPr>
                        <a:t>Cook</a:t>
                      </a:r>
                      <a:r>
                        <a:rPr lang="en-US" sz="1600" dirty="0">
                          <a:effectLst/>
                          <a:latin typeface="Times New Roman"/>
                          <a:ea typeface="MS Mincho"/>
                          <a:cs typeface="Times New Roman"/>
                        </a:rPr>
                        <a:t>: Improving forest biomass mapping accuracy with optical-LIDAR data and hierarchical Bayesian spatial models</a:t>
                      </a:r>
                    </a:p>
                  </a:txBody>
                  <a:tcPr marL="68580" marR="68580" marT="0" marB="0"/>
                </a:tc>
                <a:tc>
                  <a:txBody>
                    <a:bodyPr/>
                    <a:lstStyle/>
                    <a:p>
                      <a:pPr marL="342900" marR="0" lvl="0" indent="-342900" algn="just">
                        <a:spcBef>
                          <a:spcPts val="0"/>
                        </a:spcBef>
                        <a:spcAft>
                          <a:spcPts val="0"/>
                        </a:spcAft>
                        <a:buFont typeface="Symbol"/>
                        <a:buChar char=""/>
                      </a:pPr>
                      <a:r>
                        <a:rPr lang="en-US" sz="1600" dirty="0" smtClean="0">
                          <a:effectLst/>
                          <a:latin typeface="Times New Roman"/>
                          <a:ea typeface="MS Mincho"/>
                          <a:cs typeface="Times New Roman"/>
                        </a:rPr>
                        <a:t>Local</a:t>
                      </a:r>
                      <a:r>
                        <a:rPr lang="en-US" sz="1600" baseline="0" dirty="0" smtClean="0">
                          <a:effectLst/>
                          <a:latin typeface="Times New Roman"/>
                          <a:ea typeface="MS Mincho"/>
                          <a:cs typeface="Times New Roman"/>
                        </a:rPr>
                        <a:t> </a:t>
                      </a:r>
                      <a:r>
                        <a:rPr lang="en-US" sz="1600" dirty="0" smtClean="0">
                          <a:effectLst/>
                          <a:latin typeface="Times New Roman"/>
                          <a:ea typeface="MS Mincho"/>
                          <a:cs typeface="Times New Roman"/>
                        </a:rPr>
                        <a:t>scale</a:t>
                      </a:r>
                      <a:r>
                        <a:rPr lang="en-US" sz="1600" baseline="0" dirty="0" smtClean="0">
                          <a:effectLst/>
                          <a:latin typeface="Times New Roman"/>
                          <a:ea typeface="MS Mincho"/>
                          <a:cs typeface="Times New Roman"/>
                        </a:rPr>
                        <a:t> </a:t>
                      </a:r>
                      <a:r>
                        <a:rPr lang="en-US" sz="1600" dirty="0" smtClean="0">
                          <a:effectLst/>
                          <a:latin typeface="Times New Roman"/>
                          <a:ea typeface="MS Mincho"/>
                          <a:cs typeface="Times New Roman"/>
                        </a:rPr>
                        <a:t>cross validation</a:t>
                      </a:r>
                      <a:endParaRPr lang="en-US" sz="1600" dirty="0">
                        <a:effectLst/>
                        <a:latin typeface="Times New Roman"/>
                        <a:ea typeface="MS Mincho"/>
                        <a:cs typeface="Times New Roman"/>
                      </a:endParaRPr>
                    </a:p>
                  </a:txBody>
                  <a:tcPr marL="68580" marR="68580" marT="0" marB="0"/>
                </a:tc>
              </a:tr>
              <a:tr h="966791">
                <a:tc>
                  <a:txBody>
                    <a:bodyPr/>
                    <a:lstStyle/>
                    <a:p>
                      <a:pPr marL="0" marR="0">
                        <a:spcBef>
                          <a:spcPts val="0"/>
                        </a:spcBef>
                        <a:spcAft>
                          <a:spcPts val="0"/>
                        </a:spcAft>
                      </a:pPr>
                      <a:r>
                        <a:rPr lang="en-US" sz="1600" b="1" dirty="0">
                          <a:effectLst/>
                          <a:latin typeface="Times New Roman"/>
                          <a:ea typeface="MS Mincho"/>
                          <a:cs typeface="Times New Roman"/>
                        </a:rPr>
                        <a:t>Dubayah</a:t>
                      </a:r>
                      <a:r>
                        <a:rPr lang="en-US" sz="1600" dirty="0">
                          <a:effectLst/>
                          <a:latin typeface="Times New Roman"/>
                          <a:ea typeface="MS Mincho"/>
                          <a:cs typeface="Times New Roman"/>
                        </a:rPr>
                        <a:t>: </a:t>
                      </a:r>
                      <a:r>
                        <a:rPr lang="en-US" sz="1600" dirty="0">
                          <a:solidFill>
                            <a:srgbClr val="000000"/>
                          </a:solidFill>
                          <a:effectLst/>
                          <a:latin typeface="Times New Roman"/>
                          <a:ea typeface="MS Mincho"/>
                          <a:cs typeface="Arial"/>
                        </a:rPr>
                        <a:t>High Resolution Carbon Monitoring and Modeling: A CMS Phase 2 Study</a:t>
                      </a:r>
                      <a:endParaRPr lang="en-US" sz="1600" dirty="0">
                        <a:effectLst/>
                        <a:latin typeface="Times New Roman"/>
                        <a:ea typeface="MS Mincho"/>
                        <a:cs typeface="Times New Roman"/>
                      </a:endParaRPr>
                    </a:p>
                  </a:txBody>
                  <a:tcPr marL="68580" marR="68580" marT="0" marB="0"/>
                </a:tc>
                <a:tc>
                  <a:txBody>
                    <a:bodyPr/>
                    <a:lstStyle/>
                    <a:p>
                      <a:pPr marL="342900" marR="0" lvl="0" indent="-342900">
                        <a:spcBef>
                          <a:spcPts val="0"/>
                        </a:spcBef>
                        <a:spcAft>
                          <a:spcPts val="0"/>
                        </a:spcAft>
                        <a:buFont typeface="Symbol"/>
                        <a:buChar char=""/>
                      </a:pPr>
                      <a:r>
                        <a:rPr lang="en-US" sz="1600" dirty="0">
                          <a:effectLst/>
                          <a:latin typeface="Times New Roman"/>
                          <a:ea typeface="MS Mincho"/>
                          <a:cs typeface="Times New Roman"/>
                        </a:rPr>
                        <a:t>Comparison to national scale maps </a:t>
                      </a:r>
                      <a:r>
                        <a:rPr lang="en-US" sz="1600" dirty="0" smtClean="0">
                          <a:effectLst/>
                          <a:latin typeface="Times New Roman"/>
                          <a:ea typeface="MS Mincho"/>
                          <a:cs typeface="Times New Roman"/>
                        </a:rPr>
                        <a:t> (NBCD</a:t>
                      </a:r>
                      <a:r>
                        <a:rPr lang="en-US" sz="1600" dirty="0">
                          <a:effectLst/>
                          <a:latin typeface="Times New Roman"/>
                          <a:ea typeface="MS Mincho"/>
                          <a:cs typeface="Times New Roman"/>
                        </a:rPr>
                        <a:t>, FIA, CMS P1)</a:t>
                      </a:r>
                    </a:p>
                    <a:p>
                      <a:pPr marL="342900" marR="0" lvl="0" indent="-342900">
                        <a:spcBef>
                          <a:spcPts val="0"/>
                        </a:spcBef>
                        <a:spcAft>
                          <a:spcPts val="0"/>
                        </a:spcAft>
                        <a:buFont typeface="Symbol"/>
                        <a:buChar char=""/>
                      </a:pPr>
                      <a:r>
                        <a:rPr lang="en-US" sz="1600" dirty="0">
                          <a:effectLst/>
                          <a:latin typeface="Times New Roman"/>
                          <a:ea typeface="MS Mincho"/>
                          <a:cs typeface="Times New Roman"/>
                        </a:rPr>
                        <a:t>Comparisons between lidar and FIA biomass maps and ED modeled biomass at local scale</a:t>
                      </a:r>
                    </a:p>
                  </a:txBody>
                  <a:tcPr marL="68580" marR="68580" marT="0" marB="0"/>
                </a:tc>
              </a:tr>
              <a:tr h="725093">
                <a:tc>
                  <a:txBody>
                    <a:bodyPr/>
                    <a:lstStyle/>
                    <a:p>
                      <a:pPr marL="0" marR="0">
                        <a:spcBef>
                          <a:spcPts val="0"/>
                        </a:spcBef>
                        <a:spcAft>
                          <a:spcPts val="0"/>
                        </a:spcAft>
                      </a:pPr>
                      <a:r>
                        <a:rPr lang="en-US" sz="1600" b="1" dirty="0">
                          <a:effectLst/>
                          <a:latin typeface="Times New Roman"/>
                          <a:ea typeface="MS Mincho"/>
                          <a:cs typeface="Times New Roman"/>
                        </a:rPr>
                        <a:t>Healey</a:t>
                      </a:r>
                      <a:r>
                        <a:rPr lang="en-US" sz="1600" dirty="0">
                          <a:effectLst/>
                          <a:latin typeface="Times New Roman"/>
                          <a:ea typeface="MS Mincho"/>
                          <a:cs typeface="Times New Roman"/>
                        </a:rPr>
                        <a:t>: A global forest biomass inventory based upon GLAS </a:t>
                      </a:r>
                      <a:r>
                        <a:rPr lang="en-US" sz="1600" dirty="0" smtClean="0">
                          <a:effectLst/>
                          <a:latin typeface="Times New Roman"/>
                          <a:ea typeface="MS Mincho"/>
                          <a:cs typeface="Times New Roman"/>
                        </a:rPr>
                        <a:t>lidar data</a:t>
                      </a:r>
                      <a:endParaRPr lang="en-US" sz="1600" dirty="0">
                        <a:effectLst/>
                        <a:latin typeface="Times New Roman"/>
                        <a:ea typeface="MS Mincho"/>
                        <a:cs typeface="Times New Roman"/>
                      </a:endParaRPr>
                    </a:p>
                  </a:txBody>
                  <a:tcPr marL="68580" marR="68580" marT="0" marB="0"/>
                </a:tc>
                <a:tc>
                  <a:txBody>
                    <a:bodyPr/>
                    <a:lstStyle/>
                    <a:p>
                      <a:pPr marL="342900" marR="0" lvl="0" indent="-342900">
                        <a:spcBef>
                          <a:spcPts val="0"/>
                        </a:spcBef>
                        <a:spcAft>
                          <a:spcPts val="0"/>
                        </a:spcAft>
                        <a:buFont typeface="Symbol"/>
                        <a:buChar char=""/>
                      </a:pPr>
                      <a:r>
                        <a:rPr lang="en-US" sz="1600" dirty="0">
                          <a:solidFill>
                            <a:srgbClr val="000000"/>
                          </a:solidFill>
                          <a:effectLst/>
                          <a:latin typeface="Times New Roman"/>
                          <a:ea typeface="MS Mincho"/>
                          <a:cs typeface="Arial"/>
                        </a:rPr>
                        <a:t>Estimates can be compared with field-based estimates in countries with an established national forest inventory</a:t>
                      </a:r>
                      <a:endParaRPr lang="en-US" sz="1600" dirty="0">
                        <a:effectLst/>
                        <a:latin typeface="Times New Roman"/>
                        <a:ea typeface="MS Mincho"/>
                        <a:cs typeface="Times New Roman"/>
                      </a:endParaRPr>
                    </a:p>
                  </a:txBody>
                  <a:tcPr marL="68580" marR="68580" marT="0" marB="0"/>
                </a:tc>
              </a:tr>
              <a:tr h="1026076">
                <a:tc>
                  <a:txBody>
                    <a:bodyPr/>
                    <a:lstStyle/>
                    <a:p>
                      <a:pPr marL="0" marR="0">
                        <a:spcBef>
                          <a:spcPts val="0"/>
                        </a:spcBef>
                        <a:spcAft>
                          <a:spcPts val="0"/>
                        </a:spcAft>
                      </a:pPr>
                      <a:r>
                        <a:rPr lang="en-US" sz="1600" b="1" dirty="0">
                          <a:effectLst/>
                          <a:latin typeface="Times New Roman"/>
                          <a:ea typeface="MS Mincho"/>
                          <a:cs typeface="Times New Roman"/>
                        </a:rPr>
                        <a:t>Houghton</a:t>
                      </a:r>
                      <a:r>
                        <a:rPr lang="en-US" sz="1600" dirty="0">
                          <a:effectLst/>
                          <a:latin typeface="Times New Roman"/>
                          <a:ea typeface="MS Mincho"/>
                          <a:cs typeface="Times New Roman"/>
                        </a:rPr>
                        <a:t>: </a:t>
                      </a:r>
                      <a:r>
                        <a:rPr lang="en-US" sz="1600" dirty="0">
                          <a:solidFill>
                            <a:srgbClr val="000000"/>
                          </a:solidFill>
                          <a:effectLst/>
                          <a:latin typeface="Times New Roman"/>
                          <a:ea typeface="MS Mincho"/>
                          <a:cs typeface="Arial"/>
                        </a:rPr>
                        <a:t>Spatially explicit sources and sinks of carbon from deforestation, reforestation, growth and degradation in the tropics: Development of a method and a 10-year data set 2000-2010</a:t>
                      </a:r>
                      <a:endParaRPr lang="en-US" sz="1600" dirty="0">
                        <a:effectLst/>
                        <a:latin typeface="Times New Roman"/>
                        <a:ea typeface="MS Mincho"/>
                        <a:cs typeface="Times New Roman"/>
                      </a:endParaRPr>
                    </a:p>
                  </a:txBody>
                  <a:tcPr marL="68580" marR="68580" marT="0" marB="0"/>
                </a:tc>
                <a:tc>
                  <a:txBody>
                    <a:bodyPr/>
                    <a:lstStyle/>
                    <a:p>
                      <a:pPr marL="342900" marR="0" lvl="0" indent="-342900">
                        <a:spcBef>
                          <a:spcPts val="0"/>
                        </a:spcBef>
                        <a:spcAft>
                          <a:spcPts val="0"/>
                        </a:spcAft>
                        <a:buFont typeface="Symbol"/>
                        <a:buChar char=""/>
                      </a:pPr>
                      <a:r>
                        <a:rPr lang="en-US" sz="1600" dirty="0">
                          <a:effectLst/>
                          <a:latin typeface="Times New Roman"/>
                          <a:ea typeface="MS Mincho"/>
                          <a:cs typeface="Times New Roman"/>
                        </a:rPr>
                        <a:t>Previous estimates of tropical emissions from land use and land-cover change</a:t>
                      </a:r>
                    </a:p>
                  </a:txBody>
                  <a:tcPr marL="68580" marR="68580" marT="0" marB="0"/>
                </a:tc>
              </a:tr>
              <a:tr h="966791">
                <a:tc>
                  <a:txBody>
                    <a:bodyPr/>
                    <a:lstStyle/>
                    <a:p>
                      <a:pPr marL="0" marR="0">
                        <a:spcBef>
                          <a:spcPts val="0"/>
                        </a:spcBef>
                        <a:spcAft>
                          <a:spcPts val="0"/>
                        </a:spcAft>
                      </a:pPr>
                      <a:r>
                        <a:rPr lang="en-US" sz="1600" b="1" dirty="0" err="1" smtClean="0">
                          <a:effectLst/>
                          <a:latin typeface="Times New Roman"/>
                          <a:ea typeface="MS Mincho"/>
                          <a:cs typeface="Times New Roman"/>
                        </a:rPr>
                        <a:t>Kasischke</a:t>
                      </a:r>
                      <a:r>
                        <a:rPr lang="en-US" sz="1600" dirty="0" smtClean="0">
                          <a:effectLst/>
                          <a:latin typeface="Times New Roman"/>
                          <a:ea typeface="MS Mincho"/>
                          <a:cs typeface="Times New Roman"/>
                        </a:rPr>
                        <a:t>: </a:t>
                      </a:r>
                      <a:r>
                        <a:rPr lang="en-US" sz="1600" dirty="0">
                          <a:effectLst/>
                          <a:latin typeface="Times New Roman"/>
                          <a:ea typeface="MS Mincho"/>
                          <a:cs typeface="Times New Roman"/>
                        </a:rPr>
                        <a:t>The Forest Disturbance Carbon Tracking System A CMS Phase 2 Study</a:t>
                      </a:r>
                    </a:p>
                  </a:txBody>
                  <a:tcPr marL="68580" marR="68580" marT="0" marB="0"/>
                </a:tc>
                <a:tc>
                  <a:txBody>
                    <a:bodyPr/>
                    <a:lstStyle/>
                    <a:p>
                      <a:pPr marL="342900" marR="0" lvl="0" indent="-342900" algn="just">
                        <a:spcBef>
                          <a:spcPts val="0"/>
                        </a:spcBef>
                        <a:spcAft>
                          <a:spcPts val="0"/>
                        </a:spcAft>
                        <a:buFont typeface="Symbol"/>
                        <a:buChar char=""/>
                      </a:pPr>
                      <a:r>
                        <a:rPr lang="en-US" sz="1600" dirty="0">
                          <a:effectLst/>
                          <a:latin typeface="Times New Roman"/>
                          <a:ea typeface="MS Mincho"/>
                          <a:cs typeface="Times New Roman"/>
                        </a:rPr>
                        <a:t>Intercomparison of carbon consumed during fires will be carried out between different modeling approaches and fire emissions database</a:t>
                      </a:r>
                    </a:p>
                  </a:txBody>
                  <a:tcPr marL="68580" marR="68580" marT="0" marB="0"/>
                </a:tc>
              </a:tr>
              <a:tr h="966791">
                <a:tc>
                  <a:txBody>
                    <a:bodyPr/>
                    <a:lstStyle/>
                    <a:p>
                      <a:pPr marL="0" marR="0">
                        <a:spcBef>
                          <a:spcPts val="0"/>
                        </a:spcBef>
                        <a:spcAft>
                          <a:spcPts val="0"/>
                        </a:spcAft>
                      </a:pPr>
                      <a:r>
                        <a:rPr lang="en-US" sz="1600" b="1" dirty="0" smtClean="0">
                          <a:effectLst/>
                          <a:latin typeface="Times New Roman"/>
                          <a:ea typeface="MS Mincho"/>
                          <a:cs typeface="Times New Roman"/>
                        </a:rPr>
                        <a:t>Kennedy</a:t>
                      </a:r>
                      <a:r>
                        <a:rPr lang="en-US" sz="1600" dirty="0" smtClean="0">
                          <a:effectLst/>
                          <a:latin typeface="Times New Roman"/>
                          <a:ea typeface="MS Mincho"/>
                          <a:cs typeface="Times New Roman"/>
                        </a:rPr>
                        <a:t>: </a:t>
                      </a:r>
                      <a:r>
                        <a:rPr lang="en-US" sz="1600" dirty="0">
                          <a:solidFill>
                            <a:srgbClr val="000000"/>
                          </a:solidFill>
                          <a:effectLst/>
                          <a:latin typeface="Times New Roman"/>
                          <a:ea typeface="MS Mincho"/>
                          <a:cs typeface="Arial"/>
                        </a:rPr>
                        <a:t>Integrating and Expanding a Regional Carbon Monitoring System into the NASA CMS</a:t>
                      </a:r>
                      <a:endParaRPr lang="en-US" sz="1600" dirty="0">
                        <a:effectLst/>
                        <a:latin typeface="Times New Roman"/>
                        <a:ea typeface="MS Mincho"/>
                        <a:cs typeface="Times New Roman"/>
                      </a:endParaRPr>
                    </a:p>
                  </a:txBody>
                  <a:tcPr marL="68580" marR="68580" marT="0" marB="0"/>
                </a:tc>
                <a:tc>
                  <a:txBody>
                    <a:bodyPr/>
                    <a:lstStyle/>
                    <a:p>
                      <a:pPr marL="342900" marR="0" lvl="0" indent="-342900" algn="just">
                        <a:spcBef>
                          <a:spcPts val="0"/>
                        </a:spcBef>
                        <a:spcAft>
                          <a:spcPts val="0"/>
                        </a:spcAft>
                        <a:buFont typeface="Symbol"/>
                        <a:buChar char=""/>
                      </a:pPr>
                      <a:r>
                        <a:rPr lang="en-US" sz="1600" dirty="0">
                          <a:effectLst/>
                          <a:latin typeface="Times New Roman"/>
                          <a:ea typeface="MS Mincho"/>
                          <a:cs typeface="Times New Roman"/>
                        </a:rPr>
                        <a:t>Comparison to national </a:t>
                      </a:r>
                      <a:r>
                        <a:rPr lang="en-US" sz="1600" dirty="0" smtClean="0">
                          <a:effectLst/>
                          <a:latin typeface="Times New Roman"/>
                          <a:ea typeface="MS Mincho"/>
                          <a:cs typeface="Times New Roman"/>
                        </a:rPr>
                        <a:t>scale</a:t>
                      </a:r>
                      <a:r>
                        <a:rPr lang="en-US" sz="1600" baseline="0" dirty="0" smtClean="0">
                          <a:effectLst/>
                          <a:latin typeface="Times New Roman"/>
                          <a:ea typeface="MS Mincho"/>
                          <a:cs typeface="Times New Roman"/>
                        </a:rPr>
                        <a:t> </a:t>
                      </a:r>
                      <a:r>
                        <a:rPr lang="en-US" sz="1600" dirty="0" smtClean="0">
                          <a:effectLst/>
                          <a:latin typeface="Times New Roman"/>
                          <a:ea typeface="MS Mincho"/>
                          <a:cs typeface="Times New Roman"/>
                        </a:rPr>
                        <a:t>maps (NBCD</a:t>
                      </a:r>
                      <a:r>
                        <a:rPr lang="en-US" sz="1600" dirty="0">
                          <a:effectLst/>
                          <a:latin typeface="Times New Roman"/>
                          <a:ea typeface="MS Mincho"/>
                          <a:cs typeface="Times New Roman"/>
                        </a:rPr>
                        <a:t>, FIA, CMS P1)</a:t>
                      </a:r>
                    </a:p>
                    <a:p>
                      <a:pPr marL="342900" marR="0" lvl="0" indent="-342900" algn="just">
                        <a:spcBef>
                          <a:spcPts val="0"/>
                        </a:spcBef>
                        <a:spcAft>
                          <a:spcPts val="0"/>
                        </a:spcAft>
                        <a:buFont typeface="Symbol"/>
                        <a:buChar char=""/>
                      </a:pPr>
                      <a:r>
                        <a:rPr lang="en-US" sz="1600" dirty="0">
                          <a:effectLst/>
                          <a:latin typeface="Times New Roman"/>
                          <a:ea typeface="MS Mincho"/>
                          <a:cs typeface="Times New Roman"/>
                        </a:rPr>
                        <a:t>Comparison at select sites to lidar-based estimates</a:t>
                      </a:r>
                    </a:p>
                  </a:txBody>
                  <a:tcPr marL="68580" marR="68580" marT="0" marB="0"/>
                </a:tc>
              </a:tr>
              <a:tr h="769556">
                <a:tc>
                  <a:txBody>
                    <a:bodyPr/>
                    <a:lstStyle/>
                    <a:p>
                      <a:pPr marL="0" marR="0">
                        <a:spcBef>
                          <a:spcPts val="0"/>
                        </a:spcBef>
                        <a:spcAft>
                          <a:spcPts val="0"/>
                        </a:spcAft>
                      </a:pPr>
                      <a:r>
                        <a:rPr lang="en-US" sz="1600" b="1" dirty="0" smtClean="0">
                          <a:effectLst/>
                          <a:latin typeface="Times New Roman"/>
                          <a:ea typeface="MS Mincho"/>
                          <a:cs typeface="Times New Roman"/>
                        </a:rPr>
                        <a:t>Saatchi</a:t>
                      </a:r>
                      <a:r>
                        <a:rPr lang="en-US" sz="1600" dirty="0" smtClean="0">
                          <a:effectLst/>
                          <a:latin typeface="Times New Roman"/>
                          <a:ea typeface="MS Mincho"/>
                          <a:cs typeface="Times New Roman"/>
                        </a:rPr>
                        <a:t>: </a:t>
                      </a:r>
                      <a:r>
                        <a:rPr lang="en-US" sz="1600" dirty="0">
                          <a:solidFill>
                            <a:srgbClr val="000000"/>
                          </a:solidFill>
                          <a:effectLst/>
                          <a:latin typeface="Times New Roman"/>
                          <a:ea typeface="MS Mincho"/>
                          <a:cs typeface="Arial"/>
                        </a:rPr>
                        <a:t>Prototyping MRV Systems Based on Systematic and Spatial Estimates of Carbon Stock and Stock Changes of Forestlands</a:t>
                      </a:r>
                      <a:endParaRPr lang="en-US" sz="1600" dirty="0">
                        <a:effectLst/>
                        <a:latin typeface="Times New Roman"/>
                        <a:ea typeface="MS Mincho"/>
                        <a:cs typeface="Times New Roman"/>
                      </a:endParaRPr>
                    </a:p>
                  </a:txBody>
                  <a:tcPr marL="68580" marR="68580" marT="0" marB="0"/>
                </a:tc>
                <a:tc>
                  <a:txBody>
                    <a:bodyPr/>
                    <a:lstStyle/>
                    <a:p>
                      <a:pPr marL="342900" marR="0" lvl="0" indent="-342900" algn="just">
                        <a:spcBef>
                          <a:spcPts val="0"/>
                        </a:spcBef>
                        <a:spcAft>
                          <a:spcPts val="0"/>
                        </a:spcAft>
                        <a:buFont typeface="Symbol"/>
                        <a:buChar char=""/>
                      </a:pPr>
                      <a:r>
                        <a:rPr lang="en-US" sz="1600" dirty="0">
                          <a:effectLst/>
                          <a:latin typeface="Times New Roman"/>
                          <a:ea typeface="MS Mincho"/>
                          <a:cs typeface="Times New Roman"/>
                        </a:rPr>
                        <a:t>Comparison to national scale maps </a:t>
                      </a:r>
                      <a:r>
                        <a:rPr lang="en-US" sz="1600" dirty="0" smtClean="0">
                          <a:effectLst/>
                          <a:latin typeface="Times New Roman"/>
                          <a:ea typeface="MS Mincho"/>
                          <a:cs typeface="Times New Roman"/>
                        </a:rPr>
                        <a:t> (NBCD</a:t>
                      </a:r>
                      <a:r>
                        <a:rPr lang="en-US" sz="1600" dirty="0">
                          <a:effectLst/>
                          <a:latin typeface="Times New Roman"/>
                          <a:ea typeface="MS Mincho"/>
                          <a:cs typeface="Times New Roman"/>
                        </a:rPr>
                        <a:t>, FIA)</a:t>
                      </a:r>
                    </a:p>
                  </a:txBody>
                  <a:tcPr marL="68580" marR="68580" marT="0" marB="0"/>
                </a:tc>
              </a:tr>
            </a:tbl>
          </a:graphicData>
        </a:graphic>
      </p:graphicFrame>
    </p:spTree>
    <p:extLst>
      <p:ext uri="{BB962C8B-B14F-4D97-AF65-F5344CB8AC3E}">
        <p14:creationId xmlns:p14="http://schemas.microsoft.com/office/powerpoint/2010/main" val="4158949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p:cNvGraphicFramePr>
          <p:nvPr>
            <p:extLst>
              <p:ext uri="{D42A27DB-BD31-4B8C-83A1-F6EECF244321}">
                <p14:modId xmlns:p14="http://schemas.microsoft.com/office/powerpoint/2010/main" val="3801442546"/>
              </p:ext>
            </p:extLst>
          </p:nvPr>
        </p:nvGraphicFramePr>
        <p:xfrm>
          <a:off x="152400" y="117053"/>
          <a:ext cx="8839200" cy="6856705"/>
        </p:xfrm>
        <a:graphic>
          <a:graphicData uri="http://schemas.openxmlformats.org/drawingml/2006/table">
            <a:tbl>
              <a:tblPr firstRow="1" bandRow="1">
                <a:tableStyleId>{5C22544A-7EE6-4342-B048-85BDC9FD1C3A}</a:tableStyleId>
              </a:tblPr>
              <a:tblGrid>
                <a:gridCol w="4419600"/>
                <a:gridCol w="4419600"/>
              </a:tblGrid>
              <a:tr h="516866">
                <a:tc>
                  <a:txBody>
                    <a:bodyPr/>
                    <a:lstStyle/>
                    <a:p>
                      <a:r>
                        <a:rPr lang="en-US" dirty="0" smtClean="0"/>
                        <a:t>PI/CMS </a:t>
                      </a:r>
                      <a:r>
                        <a:rPr lang="en-US" sz="2000" dirty="0" smtClean="0">
                          <a:solidFill>
                            <a:srgbClr val="FF0000"/>
                          </a:solidFill>
                        </a:rPr>
                        <a:t>Biomass</a:t>
                      </a:r>
                      <a:r>
                        <a:rPr lang="en-US" baseline="0" dirty="0" smtClean="0">
                          <a:solidFill>
                            <a:srgbClr val="FF0000"/>
                          </a:solidFill>
                        </a:rPr>
                        <a:t> </a:t>
                      </a:r>
                      <a:r>
                        <a:rPr lang="en-US" dirty="0" smtClean="0"/>
                        <a:t>Studies</a:t>
                      </a:r>
                      <a:endParaRPr lang="en-US" dirty="0"/>
                    </a:p>
                  </a:txBody>
                  <a:tcPr/>
                </a:tc>
                <a:tc>
                  <a:txBody>
                    <a:bodyPr/>
                    <a:lstStyle/>
                    <a:p>
                      <a:r>
                        <a:rPr lang="en-US" dirty="0" smtClean="0"/>
                        <a:t>Intercomparison</a:t>
                      </a:r>
                      <a:r>
                        <a:rPr lang="en-US" baseline="0" dirty="0" smtClean="0"/>
                        <a:t> Activities</a:t>
                      </a:r>
                      <a:endParaRPr lang="en-US" dirty="0"/>
                    </a:p>
                  </a:txBody>
                  <a:tcPr/>
                </a:tc>
              </a:tr>
              <a:tr h="726822">
                <a:tc>
                  <a:txBody>
                    <a:bodyPr/>
                    <a:lstStyle/>
                    <a:p>
                      <a:pPr marL="0" marR="0">
                        <a:spcBef>
                          <a:spcPts val="0"/>
                        </a:spcBef>
                        <a:spcAft>
                          <a:spcPts val="0"/>
                        </a:spcAft>
                      </a:pPr>
                      <a:r>
                        <a:rPr lang="en-US" sz="1600" b="1" dirty="0" smtClean="0">
                          <a:effectLst/>
                          <a:latin typeface="Times New Roman"/>
                          <a:ea typeface="MS Mincho"/>
                          <a:cs typeface="Times New Roman"/>
                        </a:rPr>
                        <a:t>Hagen:</a:t>
                      </a:r>
                      <a:r>
                        <a:rPr lang="en-US" sz="1600" dirty="0" smtClean="0">
                          <a:effectLst/>
                          <a:latin typeface="Times New Roman"/>
                          <a:ea typeface="MS Mincho"/>
                          <a:cs typeface="Times New Roman"/>
                        </a:rPr>
                        <a:t> Operational multi-sensor  design for national scale forest carbon monitoring to support REDD+MRV systems </a:t>
                      </a:r>
                    </a:p>
                  </a:txBody>
                  <a:tcPr marL="68580" marR="68580" marT="0" marB="0"/>
                </a:tc>
                <a:tc>
                  <a:txBody>
                    <a:bodyPr/>
                    <a:lstStyle/>
                    <a:p>
                      <a:pPr marL="342900" marR="0" lvl="0" indent="-342900" algn="just">
                        <a:spcBef>
                          <a:spcPts val="0"/>
                        </a:spcBef>
                        <a:spcAft>
                          <a:spcPts val="0"/>
                        </a:spcAft>
                        <a:buFont typeface="Symbol"/>
                        <a:buChar char=""/>
                      </a:pPr>
                      <a:r>
                        <a:rPr lang="en-US" sz="1600" dirty="0" smtClean="0">
                          <a:effectLst/>
                          <a:latin typeface="Times New Roman"/>
                          <a:ea typeface="MS Mincho"/>
                          <a:cs typeface="Times New Roman"/>
                        </a:rPr>
                        <a:t>Direct and indirect validation planned</a:t>
                      </a:r>
                    </a:p>
                  </a:txBody>
                  <a:tcPr marL="68580" marR="68580" marT="0" marB="0"/>
                </a:tc>
              </a:tr>
              <a:tr h="2859892">
                <a:tc>
                  <a:txBody>
                    <a:bodyPr/>
                    <a:lstStyle/>
                    <a:p>
                      <a:pPr marL="0" marR="0">
                        <a:spcBef>
                          <a:spcPts val="0"/>
                        </a:spcBef>
                        <a:spcAft>
                          <a:spcPts val="0"/>
                        </a:spcAft>
                      </a:pPr>
                      <a:r>
                        <a:rPr lang="en-US" sz="1600" b="1" dirty="0" smtClean="0">
                          <a:effectLst/>
                          <a:latin typeface="Times New Roman"/>
                          <a:ea typeface="MS Mincho"/>
                          <a:cs typeface="Times New Roman"/>
                        </a:rPr>
                        <a:t>Nelson: </a:t>
                      </a:r>
                      <a:r>
                        <a:rPr lang="en-US" sz="1600" b="0" dirty="0" smtClean="0">
                          <a:effectLst/>
                          <a:latin typeface="Times New Roman"/>
                          <a:ea typeface="MS Mincho"/>
                          <a:cs typeface="Times New Roman"/>
                        </a:rPr>
                        <a:t>A Joint USFS-NASA Pilot Project to Estimate Forest Carbon Stocks in Interior Alaska by Integrating Field, Airborne and Satellite Data </a:t>
                      </a:r>
                      <a:endParaRPr lang="en-US" sz="1600" b="0" dirty="0">
                        <a:effectLst/>
                        <a:latin typeface="Times New Roman"/>
                        <a:ea typeface="MS Mincho"/>
                        <a:cs typeface="Times New Roman"/>
                      </a:endParaRPr>
                    </a:p>
                  </a:txBody>
                  <a:tcPr marL="68580" marR="68580" marT="0" marB="0"/>
                </a:tc>
                <a:tc>
                  <a:txBody>
                    <a:bodyPr/>
                    <a:lstStyle/>
                    <a:p>
                      <a:pPr marL="342900" marR="0" lvl="0" indent="-342900">
                        <a:spcBef>
                          <a:spcPts val="0"/>
                        </a:spcBef>
                        <a:spcAft>
                          <a:spcPts val="0"/>
                        </a:spcAft>
                        <a:buFont typeface="Symbol"/>
                        <a:buChar char=""/>
                      </a:pPr>
                      <a:r>
                        <a:rPr lang="en-US" sz="1600" dirty="0" smtClean="0">
                          <a:effectLst/>
                          <a:latin typeface="Times New Roman"/>
                          <a:ea typeface="MS Mincho"/>
                          <a:cs typeface="Times New Roman"/>
                        </a:rPr>
                        <a:t>Will directly compare laser-based estimates with USFS ground-based estimates - biomass to biomass  comparison.  </a:t>
                      </a:r>
                    </a:p>
                    <a:p>
                      <a:pPr marL="342900" marR="0" lvl="0" indent="-342900">
                        <a:spcBef>
                          <a:spcPts val="0"/>
                        </a:spcBef>
                        <a:spcAft>
                          <a:spcPts val="0"/>
                        </a:spcAft>
                        <a:buFont typeface="Symbol"/>
                        <a:buChar char=""/>
                      </a:pPr>
                      <a:r>
                        <a:rPr lang="en-US" sz="1600" dirty="0" smtClean="0">
                          <a:effectLst/>
                          <a:latin typeface="Times New Roman"/>
                          <a:ea typeface="MS Mincho"/>
                          <a:cs typeface="Times New Roman"/>
                        </a:rPr>
                        <a:t>Algorithm Performance Metrics and TRL: accuracy and precision as characterized by differences between mean or total) estimates and the associated standard errors.  The TRL will be judged by the USFS.  They will implement laser-assisted biomass if we can show them that we can deliver comparable estimates with lower uncertainties at reduced cost.  </a:t>
                      </a:r>
                    </a:p>
                  </a:txBody>
                  <a:tcPr marL="68580" marR="68580" marT="0" marB="0"/>
                </a:tc>
              </a:tr>
              <a:tr h="1668271">
                <a:tc>
                  <a:txBody>
                    <a:bodyPr/>
                    <a:lstStyle/>
                    <a:p>
                      <a:pPr marL="0" marR="0">
                        <a:spcBef>
                          <a:spcPts val="0"/>
                        </a:spcBef>
                        <a:spcAft>
                          <a:spcPts val="0"/>
                        </a:spcAft>
                      </a:pPr>
                      <a:r>
                        <a:rPr lang="en-US" sz="1600" b="1" dirty="0" smtClean="0">
                          <a:effectLst/>
                          <a:latin typeface="Times New Roman"/>
                          <a:ea typeface="MS Mincho"/>
                          <a:cs typeface="Times New Roman"/>
                        </a:rPr>
                        <a:t>Ganguly:</a:t>
                      </a:r>
                      <a:r>
                        <a:rPr lang="en-US" sz="1600" dirty="0" smtClean="0">
                          <a:effectLst/>
                          <a:latin typeface="Times New Roman"/>
                          <a:ea typeface="MS Mincho"/>
                          <a:cs typeface="Times New Roman"/>
                        </a:rPr>
                        <a:t> Reducing</a:t>
                      </a:r>
                      <a:r>
                        <a:rPr lang="en-US" sz="1600" baseline="0" dirty="0" smtClean="0">
                          <a:effectLst/>
                          <a:latin typeface="Times New Roman"/>
                          <a:ea typeface="MS Mincho"/>
                          <a:cs typeface="Times New Roman"/>
                        </a:rPr>
                        <a:t> </a:t>
                      </a:r>
                      <a:r>
                        <a:rPr lang="en-US" sz="1600" dirty="0" smtClean="0">
                          <a:effectLst/>
                          <a:latin typeface="Times New Roman"/>
                          <a:ea typeface="MS Mincho"/>
                          <a:cs typeface="Times New Roman"/>
                        </a:rPr>
                        <a:t>Uncertainties</a:t>
                      </a:r>
                      <a:r>
                        <a:rPr lang="en-US" sz="1600" baseline="0" dirty="0" smtClean="0">
                          <a:effectLst/>
                          <a:latin typeface="Times New Roman"/>
                          <a:ea typeface="MS Mincho"/>
                          <a:cs typeface="Times New Roman"/>
                        </a:rPr>
                        <a:t> </a:t>
                      </a:r>
                      <a:r>
                        <a:rPr lang="en-US" sz="1600" dirty="0" smtClean="0">
                          <a:effectLst/>
                          <a:latin typeface="Times New Roman"/>
                          <a:ea typeface="MS Mincho"/>
                          <a:cs typeface="Times New Roman"/>
                        </a:rPr>
                        <a:t>in</a:t>
                      </a:r>
                      <a:r>
                        <a:rPr lang="en-US" sz="1600" baseline="0" dirty="0" smtClean="0">
                          <a:effectLst/>
                          <a:latin typeface="Times New Roman"/>
                          <a:ea typeface="MS Mincho"/>
                          <a:cs typeface="Times New Roman"/>
                        </a:rPr>
                        <a:t> </a:t>
                      </a:r>
                      <a:r>
                        <a:rPr lang="en-US" sz="1600" dirty="0" smtClean="0">
                          <a:effectLst/>
                          <a:latin typeface="Times New Roman"/>
                          <a:ea typeface="MS Mincho"/>
                          <a:cs typeface="Times New Roman"/>
                        </a:rPr>
                        <a:t>Satellite</a:t>
                      </a:r>
                      <a:r>
                        <a:rPr lang="en-US" sz="1600" baseline="0" dirty="0" smtClean="0">
                          <a:effectLst/>
                          <a:latin typeface="Times New Roman"/>
                          <a:ea typeface="MS Mincho"/>
                          <a:cs typeface="Times New Roman"/>
                        </a:rPr>
                        <a:t> </a:t>
                      </a:r>
                      <a:r>
                        <a:rPr lang="en-US" sz="1600" dirty="0" smtClean="0">
                          <a:effectLst/>
                          <a:latin typeface="Times New Roman"/>
                          <a:ea typeface="MS Mincho"/>
                          <a:cs typeface="Times New Roman"/>
                        </a:rPr>
                        <a:t>Derived</a:t>
                      </a:r>
                      <a:r>
                        <a:rPr lang="en-US" sz="1600" baseline="0" dirty="0" smtClean="0">
                          <a:effectLst/>
                          <a:latin typeface="Times New Roman"/>
                          <a:ea typeface="MS Mincho"/>
                          <a:cs typeface="Times New Roman"/>
                        </a:rPr>
                        <a:t> </a:t>
                      </a:r>
                      <a:r>
                        <a:rPr lang="en-US" sz="1600" dirty="0" smtClean="0">
                          <a:effectLst/>
                          <a:latin typeface="Times New Roman"/>
                          <a:ea typeface="MS Mincho"/>
                          <a:cs typeface="Times New Roman"/>
                        </a:rPr>
                        <a:t>Forest</a:t>
                      </a:r>
                      <a:r>
                        <a:rPr lang="en-US" sz="1600" baseline="0" dirty="0" smtClean="0">
                          <a:effectLst/>
                          <a:latin typeface="Times New Roman"/>
                          <a:ea typeface="MS Mincho"/>
                          <a:cs typeface="Times New Roman"/>
                        </a:rPr>
                        <a:t> </a:t>
                      </a:r>
                      <a:r>
                        <a:rPr lang="en-US" sz="1600" dirty="0" smtClean="0">
                          <a:effectLst/>
                          <a:latin typeface="Times New Roman"/>
                          <a:ea typeface="MS Mincho"/>
                          <a:cs typeface="Times New Roman"/>
                        </a:rPr>
                        <a:t>Aboveground Biomass</a:t>
                      </a:r>
                      <a:r>
                        <a:rPr lang="en-US" sz="1600" baseline="0" dirty="0" smtClean="0">
                          <a:effectLst/>
                          <a:latin typeface="Times New Roman"/>
                          <a:ea typeface="MS Mincho"/>
                          <a:cs typeface="Times New Roman"/>
                        </a:rPr>
                        <a:t> </a:t>
                      </a:r>
                      <a:r>
                        <a:rPr lang="en-US" sz="1600" dirty="0" smtClean="0">
                          <a:effectLst/>
                          <a:latin typeface="Times New Roman"/>
                          <a:ea typeface="MS Mincho"/>
                          <a:cs typeface="Times New Roman"/>
                        </a:rPr>
                        <a:t>Estimates</a:t>
                      </a:r>
                      <a:r>
                        <a:rPr lang="en-US" sz="1600" baseline="0" dirty="0" smtClean="0">
                          <a:effectLst/>
                          <a:latin typeface="Times New Roman"/>
                          <a:ea typeface="MS Mincho"/>
                          <a:cs typeface="Times New Roman"/>
                        </a:rPr>
                        <a:t> </a:t>
                      </a:r>
                      <a:r>
                        <a:rPr lang="en-US" sz="1600" dirty="0" smtClean="0">
                          <a:effectLst/>
                          <a:latin typeface="Times New Roman"/>
                          <a:ea typeface="MS Mincho"/>
                          <a:cs typeface="Times New Roman"/>
                        </a:rPr>
                        <a:t>Using</a:t>
                      </a:r>
                      <a:r>
                        <a:rPr lang="en-US" sz="1600" baseline="0" dirty="0" smtClean="0">
                          <a:effectLst/>
                          <a:latin typeface="Times New Roman"/>
                          <a:ea typeface="MS Mincho"/>
                          <a:cs typeface="Times New Roman"/>
                        </a:rPr>
                        <a:t> </a:t>
                      </a:r>
                      <a:r>
                        <a:rPr lang="en-US" sz="1600" dirty="0" smtClean="0">
                          <a:effectLst/>
                          <a:latin typeface="Times New Roman"/>
                          <a:ea typeface="MS Mincho"/>
                          <a:cs typeface="Times New Roman"/>
                        </a:rPr>
                        <a:t>a</a:t>
                      </a:r>
                      <a:r>
                        <a:rPr lang="en-US" sz="1600" baseline="0" dirty="0" smtClean="0">
                          <a:effectLst/>
                          <a:latin typeface="Times New Roman"/>
                          <a:ea typeface="MS Mincho"/>
                          <a:cs typeface="Times New Roman"/>
                        </a:rPr>
                        <a:t> </a:t>
                      </a:r>
                      <a:r>
                        <a:rPr lang="en-US" sz="1600" dirty="0" smtClean="0">
                          <a:effectLst/>
                          <a:latin typeface="Times New Roman"/>
                          <a:ea typeface="MS Mincho"/>
                          <a:cs typeface="Times New Roman"/>
                        </a:rPr>
                        <a:t>High</a:t>
                      </a:r>
                      <a:r>
                        <a:rPr lang="en-US" sz="1600" baseline="0" dirty="0" smtClean="0">
                          <a:effectLst/>
                          <a:latin typeface="Times New Roman"/>
                          <a:ea typeface="MS Mincho"/>
                          <a:cs typeface="Times New Roman"/>
                        </a:rPr>
                        <a:t> </a:t>
                      </a:r>
                      <a:r>
                        <a:rPr lang="en-US" sz="1600" dirty="0" smtClean="0">
                          <a:effectLst/>
                          <a:latin typeface="Times New Roman"/>
                          <a:ea typeface="MS Mincho"/>
                          <a:cs typeface="Times New Roman"/>
                        </a:rPr>
                        <a:t>Resolution</a:t>
                      </a:r>
                      <a:r>
                        <a:rPr lang="en-US" sz="1600" baseline="0" dirty="0" smtClean="0">
                          <a:effectLst/>
                          <a:latin typeface="Times New Roman"/>
                          <a:ea typeface="MS Mincho"/>
                          <a:cs typeface="Times New Roman"/>
                        </a:rPr>
                        <a:t> </a:t>
                      </a:r>
                      <a:r>
                        <a:rPr lang="en-US" sz="1600" dirty="0" smtClean="0">
                          <a:effectLst/>
                          <a:latin typeface="Times New Roman"/>
                          <a:ea typeface="MS Mincho"/>
                          <a:cs typeface="Times New Roman"/>
                        </a:rPr>
                        <a:t>Forest</a:t>
                      </a:r>
                      <a:r>
                        <a:rPr lang="en-US" sz="1600" baseline="0" dirty="0" smtClean="0">
                          <a:effectLst/>
                          <a:latin typeface="Times New Roman"/>
                          <a:ea typeface="MS Mincho"/>
                          <a:cs typeface="Times New Roman"/>
                        </a:rPr>
                        <a:t> </a:t>
                      </a:r>
                      <a:r>
                        <a:rPr lang="en-US" sz="1600" dirty="0" smtClean="0">
                          <a:effectLst/>
                          <a:latin typeface="Times New Roman"/>
                          <a:ea typeface="MS Mincho"/>
                          <a:cs typeface="Times New Roman"/>
                        </a:rPr>
                        <a:t>Cover</a:t>
                      </a:r>
                      <a:r>
                        <a:rPr lang="en-US" sz="1600" baseline="0" dirty="0" smtClean="0">
                          <a:effectLst/>
                          <a:latin typeface="Times New Roman"/>
                          <a:ea typeface="MS Mincho"/>
                          <a:cs typeface="Times New Roman"/>
                        </a:rPr>
                        <a:t> </a:t>
                      </a:r>
                      <a:r>
                        <a:rPr lang="en-US" sz="1600" dirty="0" smtClean="0">
                          <a:effectLst/>
                          <a:latin typeface="Times New Roman"/>
                          <a:ea typeface="MS Mincho"/>
                          <a:cs typeface="Times New Roman"/>
                        </a:rPr>
                        <a:t>Map</a:t>
                      </a:r>
                      <a:endParaRPr lang="en-US" sz="1600" dirty="0">
                        <a:effectLst/>
                        <a:latin typeface="Times New Roman"/>
                        <a:ea typeface="MS Mincho"/>
                        <a:cs typeface="Times New Roman"/>
                      </a:endParaRPr>
                    </a:p>
                  </a:txBody>
                  <a:tcPr marL="68580" marR="68580" marT="0" marB="0"/>
                </a:tc>
                <a:tc>
                  <a:txBody>
                    <a:bodyPr/>
                    <a:lstStyle/>
                    <a:p>
                      <a:pPr marL="342900" marR="0" lvl="0" indent="-342900" algn="just">
                        <a:spcBef>
                          <a:spcPts val="0"/>
                        </a:spcBef>
                        <a:spcAft>
                          <a:spcPts val="0"/>
                        </a:spcAft>
                        <a:buFont typeface="Symbol"/>
                        <a:buChar char=""/>
                      </a:pPr>
                      <a:r>
                        <a:rPr lang="en-US" sz="1600" dirty="0" smtClean="0">
                          <a:effectLst/>
                          <a:latin typeface="Times New Roman"/>
                          <a:ea typeface="MS Mincho"/>
                          <a:cs typeface="Times New Roman"/>
                        </a:rPr>
                        <a:t>Plan on performing a direct validation with </a:t>
                      </a:r>
                      <a:r>
                        <a:rPr lang="en-US" sz="1600" dirty="0" err="1" smtClean="0">
                          <a:effectLst/>
                          <a:latin typeface="Times New Roman"/>
                          <a:ea typeface="MS Mincho"/>
                          <a:cs typeface="Times New Roman"/>
                        </a:rPr>
                        <a:t>LiDAR</a:t>
                      </a:r>
                      <a:r>
                        <a:rPr lang="en-US" sz="1600" dirty="0" smtClean="0">
                          <a:effectLst/>
                          <a:latin typeface="Times New Roman"/>
                          <a:ea typeface="MS Mincho"/>
                          <a:cs typeface="Times New Roman"/>
                        </a:rPr>
                        <a:t> and NLCD estimates of tree cover and </a:t>
                      </a:r>
                      <a:r>
                        <a:rPr lang="en-US" sz="1600" dirty="0" err="1" smtClean="0">
                          <a:effectLst/>
                          <a:latin typeface="Times New Roman"/>
                          <a:ea typeface="MS Mincho"/>
                          <a:cs typeface="Times New Roman"/>
                        </a:rPr>
                        <a:t>LiDAR</a:t>
                      </a:r>
                      <a:r>
                        <a:rPr lang="en-US" sz="1600" dirty="0" smtClean="0">
                          <a:effectLst/>
                          <a:latin typeface="Times New Roman"/>
                          <a:ea typeface="MS Mincho"/>
                          <a:cs typeface="Times New Roman"/>
                        </a:rPr>
                        <a:t> and NLCD-based aboveground biomass estimates. The accuracy of the tree cover map will be assessed through error matrix analysis and Receiver Operating Characteristic Curve analysis.</a:t>
                      </a:r>
                    </a:p>
                  </a:txBody>
                  <a:tcPr marL="68580" marR="68580" marT="0" marB="0"/>
                </a:tc>
              </a:tr>
              <a:tr h="969097">
                <a:tc>
                  <a:txBody>
                    <a:bodyPr/>
                    <a:lstStyle/>
                    <a:p>
                      <a:pPr marL="0" marR="0">
                        <a:spcBef>
                          <a:spcPts val="0"/>
                        </a:spcBef>
                        <a:spcAft>
                          <a:spcPts val="0"/>
                        </a:spcAft>
                      </a:pPr>
                      <a:r>
                        <a:rPr lang="en-US" sz="1600" b="1" dirty="0" smtClean="0">
                          <a:effectLst/>
                          <a:latin typeface="Times New Roman"/>
                          <a:ea typeface="MS Mincho"/>
                          <a:cs typeface="Times New Roman"/>
                        </a:rPr>
                        <a:t>Greenberg: </a:t>
                      </a:r>
                      <a:r>
                        <a:rPr lang="en-US" sz="1600" b="0" dirty="0" smtClean="0">
                          <a:effectLst/>
                          <a:latin typeface="Times New Roman"/>
                          <a:ea typeface="MS Mincho"/>
                          <a:cs typeface="Times New Roman"/>
                        </a:rPr>
                        <a:t>Reducing Uncertainties in Estimating California’s Forest Carbon Stocks </a:t>
                      </a:r>
                      <a:endParaRPr lang="en-US" sz="1600" b="0" dirty="0">
                        <a:effectLst/>
                        <a:latin typeface="Times New Roman"/>
                        <a:ea typeface="MS Mincho"/>
                        <a:cs typeface="Times New Roman"/>
                      </a:endParaRPr>
                    </a:p>
                  </a:txBody>
                  <a:tcPr marL="68580" marR="68580" marT="0" marB="0"/>
                </a:tc>
                <a:tc>
                  <a:txBody>
                    <a:bodyPr/>
                    <a:lstStyle/>
                    <a:p>
                      <a:pPr marL="342900" marR="0" lvl="0" indent="-342900">
                        <a:spcBef>
                          <a:spcPts val="0"/>
                        </a:spcBef>
                        <a:spcAft>
                          <a:spcPts val="0"/>
                        </a:spcAft>
                        <a:buFont typeface="Symbol"/>
                        <a:buChar char=""/>
                      </a:pPr>
                      <a:r>
                        <a:rPr lang="en-US" sz="1600" dirty="0" smtClean="0">
                          <a:effectLst/>
                          <a:latin typeface="Times New Roman"/>
                          <a:ea typeface="MS Mincho"/>
                          <a:cs typeface="Times New Roman"/>
                        </a:rPr>
                        <a:t>Direct</a:t>
                      </a:r>
                      <a:r>
                        <a:rPr lang="en-US" sz="1600" baseline="0" dirty="0" smtClean="0">
                          <a:effectLst/>
                          <a:latin typeface="Times New Roman"/>
                          <a:ea typeface="MS Mincho"/>
                          <a:cs typeface="Times New Roman"/>
                        </a:rPr>
                        <a:t> </a:t>
                      </a:r>
                      <a:r>
                        <a:rPr lang="en-US" sz="1600" dirty="0" smtClean="0">
                          <a:effectLst/>
                          <a:latin typeface="Times New Roman"/>
                          <a:ea typeface="MS Mincho"/>
                          <a:cs typeface="Times New Roman"/>
                        </a:rPr>
                        <a:t>Validation</a:t>
                      </a:r>
                      <a:r>
                        <a:rPr lang="en-US" sz="1600" baseline="0" dirty="0" smtClean="0">
                          <a:effectLst/>
                          <a:latin typeface="Times New Roman"/>
                          <a:ea typeface="MS Mincho"/>
                          <a:cs typeface="Times New Roman"/>
                        </a:rPr>
                        <a:t> </a:t>
                      </a:r>
                      <a:r>
                        <a:rPr lang="en-US" sz="1600" dirty="0" smtClean="0">
                          <a:effectLst/>
                          <a:latin typeface="Times New Roman"/>
                          <a:ea typeface="MS Mincho"/>
                          <a:cs typeface="Times New Roman"/>
                        </a:rPr>
                        <a:t>will be performed. </a:t>
                      </a:r>
                    </a:p>
                    <a:p>
                      <a:pPr marL="342900" marR="0" lvl="0" indent="-342900">
                        <a:spcBef>
                          <a:spcPts val="0"/>
                        </a:spcBef>
                        <a:spcAft>
                          <a:spcPts val="0"/>
                        </a:spcAft>
                        <a:buFont typeface="Symbol"/>
                        <a:buChar char=""/>
                      </a:pPr>
                      <a:r>
                        <a:rPr lang="en-US" sz="1600" dirty="0" smtClean="0">
                          <a:effectLst/>
                          <a:latin typeface="Times New Roman"/>
                          <a:ea typeface="MS Mincho"/>
                          <a:cs typeface="Times New Roman"/>
                        </a:rPr>
                        <a:t>Algorithm performance assessment to be Performed.</a:t>
                      </a:r>
                    </a:p>
                    <a:p>
                      <a:pPr marL="342900" marR="0" lvl="0" indent="-342900">
                        <a:spcBef>
                          <a:spcPts val="0"/>
                        </a:spcBef>
                        <a:spcAft>
                          <a:spcPts val="0"/>
                        </a:spcAft>
                        <a:buFont typeface="Symbol"/>
                        <a:buChar char=""/>
                      </a:pPr>
                      <a:endParaRPr lang="en-US" sz="1600" dirty="0">
                        <a:effectLst/>
                        <a:latin typeface="Times New Roman"/>
                        <a:ea typeface="MS Mincho"/>
                        <a:cs typeface="Times New Roman"/>
                      </a:endParaRPr>
                    </a:p>
                  </a:txBody>
                  <a:tcPr marL="68580" marR="68580" marT="0" marB="0"/>
                </a:tc>
              </a:tr>
            </a:tbl>
          </a:graphicData>
        </a:graphic>
      </p:graphicFrame>
    </p:spTree>
    <p:extLst>
      <p:ext uri="{BB962C8B-B14F-4D97-AF65-F5344CB8AC3E}">
        <p14:creationId xmlns:p14="http://schemas.microsoft.com/office/powerpoint/2010/main" val="21588233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Waveform.thmx</Template>
  <TotalTime>2570</TotalTime>
  <Words>1709</Words>
  <Application>Microsoft Macintosh PowerPoint</Application>
  <PresentationFormat>On-screen Show (4:3)</PresentationFormat>
  <Paragraphs>120</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Waveform</vt:lpstr>
      <vt:lpstr>Algorithm  Assessment/Intercomparison WG</vt:lpstr>
      <vt:lpstr>Charge</vt:lpstr>
      <vt:lpstr>Approach</vt:lpstr>
      <vt:lpstr>Summary of Past Outcomes Biomass</vt:lpstr>
      <vt:lpstr>Summary of Past Outcomes Fluxes</vt:lpstr>
      <vt:lpstr>Summary of Past Outcomes Ocean/Lakes</vt:lpstr>
      <vt:lpstr>Next Steps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Cristina Milesi</dc:creator>
  <cp:lastModifiedBy>Cristina Milesi</cp:lastModifiedBy>
  <cp:revision>37</cp:revision>
  <dcterms:created xsi:type="dcterms:W3CDTF">2014-11-11T16:24:39Z</dcterms:created>
  <dcterms:modified xsi:type="dcterms:W3CDTF">2014-11-13T13:30:05Z</dcterms:modified>
</cp:coreProperties>
</file>